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Helvetica World" charset="1" panose="020B0500040000020004"/>
      <p:regular r:id="rId18"/>
    </p:embeddedFont>
    <p:embeddedFont>
      <p:font typeface="Helvetica World Bold" charset="1" panose="020B0800040000020004"/>
      <p:regular r:id="rId19"/>
    </p:embeddedFont>
    <p:embeddedFont>
      <p:font typeface="Helvetica World Italics" charset="1" panose="020B0500040000090004"/>
      <p:regular r:id="rId20"/>
    </p:embeddedFont>
    <p:embeddedFont>
      <p:font typeface="Aileron Ultra-Bold" charset="1" panose="00000A00000000000000"/>
      <p:regular r:id="rId21"/>
    </p:embeddedFont>
    <p:embeddedFont>
      <p:font typeface="Aileron Bold" charset="1" panose="00000800000000000000"/>
      <p:regular r:id="rId22"/>
    </p:embeddedFont>
    <p:embeddedFont>
      <p:font typeface="Aileron" charset="1" panose="00000500000000000000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jpeg>
</file>

<file path=ppt/media/image11.png>
</file>

<file path=ppt/media/image12.svg>
</file>

<file path=ppt/media/image13.jpeg>
</file>

<file path=ppt/media/image14.png>
</file>

<file path=ppt/media/image15.svg>
</file>

<file path=ppt/media/image16.jpeg>
</file>

<file path=ppt/media/image17.png>
</file>

<file path=ppt/media/image18.png>
</file>

<file path=ppt/media/image19.png>
</file>

<file path=ppt/media/image2.png>
</file>

<file path=ppt/media/image20.jpeg>
</file>

<file path=ppt/media/image21.jpe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jpe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1.jpeg" Type="http://schemas.openxmlformats.org/officeDocument/2006/relationships/image"/><Relationship Id="rId3" Target="../media/image22.jpe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png" Type="http://schemas.openxmlformats.org/officeDocument/2006/relationships/image"/><Relationship Id="rId4" Target="../media/image8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jpeg" Type="http://schemas.openxmlformats.org/officeDocument/2006/relationships/image"/><Relationship Id="rId3" Target="../media/image11.png" Type="http://schemas.openxmlformats.org/officeDocument/2006/relationships/image"/><Relationship Id="rId4" Target="../media/image12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6055" y="807352"/>
            <a:ext cx="18251945" cy="8672297"/>
          </a:xfrm>
          <a:custGeom>
            <a:avLst/>
            <a:gdLst/>
            <a:ahLst/>
            <a:cxnLst/>
            <a:rect r="r" b="b" t="t" l="l"/>
            <a:pathLst>
              <a:path h="8672297" w="18251945">
                <a:moveTo>
                  <a:pt x="0" y="0"/>
                </a:moveTo>
                <a:lnTo>
                  <a:pt x="18251945" y="0"/>
                </a:lnTo>
                <a:lnTo>
                  <a:pt x="18251945" y="8672296"/>
                </a:lnTo>
                <a:lnTo>
                  <a:pt x="0" y="867229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9966" r="0" b="0"/>
            </a:stretch>
          </a:blipFill>
        </p:spPr>
      </p:sp>
      <p:sp>
        <p:nvSpPr>
          <p:cNvPr name="AutoShape 3" id="3"/>
          <p:cNvSpPr/>
          <p:nvPr/>
        </p:nvSpPr>
        <p:spPr>
          <a:xfrm>
            <a:off x="2165772" y="5386946"/>
            <a:ext cx="8170722" cy="0"/>
          </a:xfrm>
          <a:prstGeom prst="line">
            <a:avLst/>
          </a:prstGeom>
          <a:ln cap="flat" w="28575">
            <a:solidFill>
              <a:srgbClr val="7ED957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4" id="4"/>
          <p:cNvSpPr/>
          <p:nvPr/>
        </p:nvSpPr>
        <p:spPr>
          <a:xfrm flipH="false" flipV="false" rot="0">
            <a:off x="693476" y="3211543"/>
            <a:ext cx="10040128" cy="4350806"/>
          </a:xfrm>
          <a:custGeom>
            <a:avLst/>
            <a:gdLst/>
            <a:ahLst/>
            <a:cxnLst/>
            <a:rect r="r" b="b" t="t" l="l"/>
            <a:pathLst>
              <a:path h="4350806" w="10040128">
                <a:moveTo>
                  <a:pt x="0" y="0"/>
                </a:moveTo>
                <a:lnTo>
                  <a:pt x="10040128" y="0"/>
                </a:lnTo>
                <a:lnTo>
                  <a:pt x="10040128" y="4350806"/>
                </a:lnTo>
                <a:lnTo>
                  <a:pt x="0" y="435080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34821" r="0" b="-949"/>
            </a:stretch>
          </a:blipFill>
        </p:spPr>
      </p:sp>
      <p:grpSp>
        <p:nvGrpSpPr>
          <p:cNvPr name="Group 5" id="5"/>
          <p:cNvGrpSpPr/>
          <p:nvPr/>
        </p:nvGrpSpPr>
        <p:grpSpPr>
          <a:xfrm rot="0">
            <a:off x="920991" y="3180611"/>
            <a:ext cx="9415503" cy="4102928"/>
            <a:chOff x="0" y="0"/>
            <a:chExt cx="2479803" cy="1080606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479803" cy="1080607"/>
            </a:xfrm>
            <a:custGeom>
              <a:avLst/>
              <a:gdLst/>
              <a:ahLst/>
              <a:cxnLst/>
              <a:rect r="r" b="b" t="t" l="l"/>
              <a:pathLst>
                <a:path h="1080607" w="2479803">
                  <a:moveTo>
                    <a:pt x="4111" y="0"/>
                  </a:moveTo>
                  <a:lnTo>
                    <a:pt x="2475692" y="0"/>
                  </a:lnTo>
                  <a:cubicBezTo>
                    <a:pt x="2476783" y="0"/>
                    <a:pt x="2477828" y="433"/>
                    <a:pt x="2478599" y="1204"/>
                  </a:cubicBezTo>
                  <a:cubicBezTo>
                    <a:pt x="2479370" y="1975"/>
                    <a:pt x="2479803" y="3021"/>
                    <a:pt x="2479803" y="4111"/>
                  </a:cubicBezTo>
                  <a:lnTo>
                    <a:pt x="2479803" y="1076495"/>
                  </a:lnTo>
                  <a:cubicBezTo>
                    <a:pt x="2479803" y="1077586"/>
                    <a:pt x="2479370" y="1078631"/>
                    <a:pt x="2478599" y="1079402"/>
                  </a:cubicBezTo>
                  <a:cubicBezTo>
                    <a:pt x="2477828" y="1080173"/>
                    <a:pt x="2476783" y="1080607"/>
                    <a:pt x="2475692" y="1080607"/>
                  </a:cubicBezTo>
                  <a:lnTo>
                    <a:pt x="4111" y="1080607"/>
                  </a:lnTo>
                  <a:cubicBezTo>
                    <a:pt x="3021" y="1080607"/>
                    <a:pt x="1975" y="1080173"/>
                    <a:pt x="1204" y="1079402"/>
                  </a:cubicBezTo>
                  <a:cubicBezTo>
                    <a:pt x="433" y="1078631"/>
                    <a:pt x="0" y="1077586"/>
                    <a:pt x="0" y="1076495"/>
                  </a:cubicBezTo>
                  <a:lnTo>
                    <a:pt x="0" y="4111"/>
                  </a:lnTo>
                  <a:cubicBezTo>
                    <a:pt x="0" y="3021"/>
                    <a:pt x="433" y="1975"/>
                    <a:pt x="1204" y="1204"/>
                  </a:cubicBezTo>
                  <a:cubicBezTo>
                    <a:pt x="1975" y="433"/>
                    <a:pt x="3021" y="0"/>
                    <a:pt x="4111" y="0"/>
                  </a:cubicBezTo>
                  <a:close/>
                </a:path>
              </a:pathLst>
            </a:custGeom>
            <a:solidFill>
              <a:srgbClr val="DADFDD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479803" cy="111870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761697" y="5241133"/>
            <a:ext cx="7734091" cy="464286"/>
            <a:chOff x="0" y="0"/>
            <a:chExt cx="10312121" cy="619048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3462915" y="-57150"/>
              <a:ext cx="3386290" cy="676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334"/>
                </a:lnSpc>
              </a:pPr>
              <a:r>
                <a:rPr lang="en-US" sz="3096" spc="489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2025</a:t>
              </a:r>
            </a:p>
          </p:txBody>
        </p:sp>
        <p:sp>
          <p:nvSpPr>
            <p:cNvPr name="AutoShape 10" id="10"/>
            <p:cNvSpPr/>
            <p:nvPr/>
          </p:nvSpPr>
          <p:spPr>
            <a:xfrm>
              <a:off x="0" y="309524"/>
              <a:ext cx="3902687" cy="0"/>
            </a:xfrm>
            <a:prstGeom prst="line">
              <a:avLst/>
            </a:prstGeom>
            <a:ln cap="flat" w="38100">
              <a:solidFill>
                <a:srgbClr val="7ED957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1" id="11"/>
            <p:cNvSpPr/>
            <p:nvPr/>
          </p:nvSpPr>
          <p:spPr>
            <a:xfrm>
              <a:off x="6409435" y="309524"/>
              <a:ext cx="3902687" cy="0"/>
            </a:xfrm>
            <a:prstGeom prst="line">
              <a:avLst/>
            </a:prstGeom>
            <a:ln cap="flat" w="38100">
              <a:solidFill>
                <a:srgbClr val="7ED957"/>
              </a:solidFill>
              <a:prstDash val="solid"/>
              <a:headEnd type="none" len="sm" w="sm"/>
              <a:tailEnd type="none" len="sm" w="sm"/>
            </a:ln>
          </p:spPr>
        </p:sp>
      </p:grpSp>
      <p:sp>
        <p:nvSpPr>
          <p:cNvPr name="TextBox 12" id="12"/>
          <p:cNvSpPr txBox="true"/>
          <p:nvPr/>
        </p:nvSpPr>
        <p:spPr>
          <a:xfrm rot="0">
            <a:off x="920991" y="3792079"/>
            <a:ext cx="9415503" cy="1108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440"/>
              </a:lnSpc>
            </a:pPr>
            <a:r>
              <a:rPr lang="en-US" b="true" sz="6028" spc="-14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FREE MOBILE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528185" y="6036336"/>
            <a:ext cx="8201115" cy="5213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334"/>
              </a:lnSpc>
            </a:pPr>
            <a:r>
              <a:rPr lang="en-US" sz="3096" spc="1427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PRÉSENTATION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-1263834" y="-2144683"/>
            <a:ext cx="6051063" cy="6051063"/>
          </a:xfrm>
          <a:custGeom>
            <a:avLst/>
            <a:gdLst/>
            <a:ahLst/>
            <a:cxnLst/>
            <a:rect r="r" b="b" t="t" l="l"/>
            <a:pathLst>
              <a:path h="6051063" w="6051063">
                <a:moveTo>
                  <a:pt x="0" y="0"/>
                </a:moveTo>
                <a:lnTo>
                  <a:pt x="6051062" y="0"/>
                </a:lnTo>
                <a:lnTo>
                  <a:pt x="6051062" y="6051062"/>
                </a:lnTo>
                <a:lnTo>
                  <a:pt x="0" y="605106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730386" y="5770550"/>
            <a:ext cx="3200544" cy="3200544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901501" y="5770550"/>
            <a:ext cx="3200544" cy="3200544"/>
          </a:xfrm>
          <a:prstGeom prst="rect">
            <a:avLst/>
          </a:prstGeom>
        </p:spPr>
      </p:pic>
      <p:grpSp>
        <p:nvGrpSpPr>
          <p:cNvPr name="Group 4" id="4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9</a:t>
              </a: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711500" y="3789146"/>
            <a:ext cx="7861909" cy="5469154"/>
          </a:xfrm>
          <a:custGeom>
            <a:avLst/>
            <a:gdLst/>
            <a:ahLst/>
            <a:cxnLst/>
            <a:rect r="r" b="b" t="t" l="l"/>
            <a:pathLst>
              <a:path h="5469154" w="7861909">
                <a:moveTo>
                  <a:pt x="0" y="0"/>
                </a:moveTo>
                <a:lnTo>
                  <a:pt x="7861909" y="0"/>
                </a:lnTo>
                <a:lnTo>
                  <a:pt x="7861909" y="5469154"/>
                </a:lnTo>
                <a:lnTo>
                  <a:pt x="0" y="54691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315178" y="6929548"/>
            <a:ext cx="2045179" cy="703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31"/>
              </a:lnSpc>
            </a:pPr>
            <a:r>
              <a:rPr lang="en-US" sz="380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+11.7%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4486293" y="6929548"/>
            <a:ext cx="2045179" cy="70337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31"/>
              </a:lnSpc>
            </a:pPr>
            <a:r>
              <a:rPr lang="en-US" sz="380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+22.19%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869463" y="1534096"/>
            <a:ext cx="7060045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Perspectives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869463" y="2921262"/>
            <a:ext cx="7153843" cy="39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QUELQUES CHIFFRES ...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3851800" y="1296358"/>
            <a:ext cx="3753123" cy="2956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📊 Principales dépenses (2023)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✔️ Infrastructures (antennes, data centers) : 722M€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✔️ Frais d’exploitation : 697M€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✔️ Charges réseau : 495M€ (Optimisation : -2%)</a:t>
            </a:r>
          </a:p>
          <a:p>
            <a:pPr algn="l">
              <a:lnSpc>
                <a:spcPts val="294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9060410" y="1296358"/>
            <a:ext cx="3727177" cy="29565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📊 Revenus principaux (Chiffres 2023)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✔️ Abonnements mobiles : 2,96 Mds€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✔️ Services à l’export : 32 M€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✔️ Ventes de smartphones &amp; accessoires : 28,8 M€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9921150" y="8942269"/>
            <a:ext cx="2833235" cy="30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1"/>
              </a:lnSpc>
            </a:pPr>
            <a:r>
              <a:rPr lang="en-US" sz="180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CHIFFRE D’AFFAIRES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4172601" y="8951798"/>
            <a:ext cx="2672563" cy="3065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31"/>
              </a:lnSpc>
            </a:pPr>
            <a:r>
              <a:rPr lang="en-US" sz="1808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PROFITABILITÉ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144000" y="4946333"/>
            <a:ext cx="7282904" cy="3562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2940"/>
              </a:lnSpc>
              <a:spcBef>
                <a:spcPct val="0"/>
              </a:spcBef>
            </a:pPr>
            <a:r>
              <a:rPr lang="en-US" sz="2100" strike="noStrike" u="none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Résultat net : 671.5 M€ (contre 607.8 M€ en 2022) → +10,48%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427630" y="1623566"/>
            <a:ext cx="13259783" cy="8171341"/>
          </a:xfrm>
          <a:custGeom>
            <a:avLst/>
            <a:gdLst/>
            <a:ahLst/>
            <a:cxnLst/>
            <a:rect r="r" b="b" t="t" l="l"/>
            <a:pathLst>
              <a:path h="8171341" w="13259783">
                <a:moveTo>
                  <a:pt x="0" y="0"/>
                </a:moveTo>
                <a:lnTo>
                  <a:pt x="13259783" y="0"/>
                </a:lnTo>
                <a:lnTo>
                  <a:pt x="13259783" y="8171341"/>
                </a:lnTo>
                <a:lnTo>
                  <a:pt x="0" y="817134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6" id="6"/>
          <p:cNvSpPr txBox="true"/>
          <p:nvPr/>
        </p:nvSpPr>
        <p:spPr>
          <a:xfrm rot="0">
            <a:off x="0" y="112706"/>
            <a:ext cx="10665045" cy="139039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513"/>
              </a:lnSpc>
              <a:spcBef>
                <a:spcPct val="0"/>
              </a:spcBef>
            </a:pPr>
            <a:r>
              <a:rPr lang="en-US" b="true" sz="7509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Notre Business Model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555087" y="4497374"/>
            <a:ext cx="1385485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FORFAITS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8100231" y="5187764"/>
            <a:ext cx="2087538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TELEPHONES ET AUTRES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901151" y="2917175"/>
            <a:ext cx="1896368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FOURNISSEURS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931767" y="4212259"/>
            <a:ext cx="1138185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CLIENTS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2901151" y="3553185"/>
            <a:ext cx="1896368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FABRICANTS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729034" y="4190725"/>
            <a:ext cx="2240602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DISTRIBUTEURS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545464" y="6207158"/>
            <a:ext cx="1433128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RÉSEAU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901151" y="8563942"/>
            <a:ext cx="1896368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RÉSEAU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130145" y="8563942"/>
            <a:ext cx="2311687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AMORTISSEMENTS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901151" y="9220200"/>
            <a:ext cx="3331185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CHARGES EXTERNES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585377" y="8539812"/>
            <a:ext cx="2356784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VENTES DE MARCHANDISES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9532843" y="8539812"/>
            <a:ext cx="2644312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PRESTATIONS DE SERVICES</a:t>
            </a:r>
          </a:p>
        </p:txBody>
      </p:sp>
      <p:sp>
        <p:nvSpPr>
          <p:cNvPr name="AutoShape 19" id="19"/>
          <p:cNvSpPr/>
          <p:nvPr/>
        </p:nvSpPr>
        <p:spPr>
          <a:xfrm flipH="true">
            <a:off x="10854999" y="4392917"/>
            <a:ext cx="4214952" cy="4803485"/>
          </a:xfrm>
          <a:prstGeom prst="line">
            <a:avLst/>
          </a:prstGeom>
          <a:ln cap="flat" w="161925">
            <a:solidFill>
              <a:srgbClr val="1B660F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0" id="20"/>
          <p:cNvSpPr/>
          <p:nvPr/>
        </p:nvSpPr>
        <p:spPr>
          <a:xfrm flipH="true">
            <a:off x="14775208" y="4392917"/>
            <a:ext cx="294744" cy="4522435"/>
          </a:xfrm>
          <a:prstGeom prst="line">
            <a:avLst/>
          </a:prstGeom>
          <a:ln cap="flat" w="38100">
            <a:solidFill>
              <a:srgbClr val="7ED957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21" id="21"/>
          <p:cNvSpPr/>
          <p:nvPr/>
        </p:nvSpPr>
        <p:spPr>
          <a:xfrm>
            <a:off x="8555087" y="4678031"/>
            <a:ext cx="977756" cy="4209125"/>
          </a:xfrm>
          <a:prstGeom prst="line">
            <a:avLst/>
          </a:prstGeom>
          <a:ln cap="flat" w="161925">
            <a:solidFill>
              <a:srgbClr val="1B660F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22" id="22"/>
          <p:cNvSpPr/>
          <p:nvPr/>
        </p:nvSpPr>
        <p:spPr>
          <a:xfrm>
            <a:off x="9144000" y="5844354"/>
            <a:ext cx="3441377" cy="3042803"/>
          </a:xfrm>
          <a:prstGeom prst="line">
            <a:avLst/>
          </a:prstGeom>
          <a:ln cap="flat" w="38100">
            <a:solidFill>
              <a:srgbClr val="7ED957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TextBox 23" id="23"/>
          <p:cNvSpPr txBox="true"/>
          <p:nvPr/>
        </p:nvSpPr>
        <p:spPr>
          <a:xfrm rot="0">
            <a:off x="5409686" y="6982536"/>
            <a:ext cx="2327660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IMMOBILISATIONS</a:t>
            </a:r>
          </a:p>
        </p:txBody>
      </p:sp>
      <p:sp>
        <p:nvSpPr>
          <p:cNvPr name="AutoShape 24" id="24"/>
          <p:cNvSpPr/>
          <p:nvPr/>
        </p:nvSpPr>
        <p:spPr>
          <a:xfrm flipH="true">
            <a:off x="4797519" y="6387815"/>
            <a:ext cx="747944" cy="2356784"/>
          </a:xfrm>
          <a:prstGeom prst="line">
            <a:avLst/>
          </a:prstGeom>
          <a:ln cap="flat" w="38100">
            <a:solidFill>
              <a:srgbClr val="DB1A1A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AutoShape 25" id="25"/>
          <p:cNvSpPr/>
          <p:nvPr/>
        </p:nvSpPr>
        <p:spPr>
          <a:xfrm>
            <a:off x="6573517" y="7642407"/>
            <a:ext cx="868315" cy="1102192"/>
          </a:xfrm>
          <a:prstGeom prst="line">
            <a:avLst/>
          </a:prstGeom>
          <a:ln cap="flat" w="161925">
            <a:solidFill>
              <a:srgbClr val="DB1A1A"/>
            </a:solidFill>
            <a:prstDash val="solid"/>
            <a:headEnd type="triangle" len="med" w="lg"/>
            <a:tailEnd type="none" len="sm" w="sm"/>
          </a:ln>
        </p:spPr>
      </p:sp>
      <p:sp>
        <p:nvSpPr>
          <p:cNvPr name="TextBox 26" id="26"/>
          <p:cNvSpPr txBox="true"/>
          <p:nvPr/>
        </p:nvSpPr>
        <p:spPr>
          <a:xfrm rot="0">
            <a:off x="10665045" y="6207158"/>
            <a:ext cx="1433128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SITE WEB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0665045" y="6697421"/>
            <a:ext cx="2295713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RÉSEAUX SOCIAUX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332523" y="2917175"/>
            <a:ext cx="2295713" cy="9899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VENTES DE SERVICES ET BIENS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744778" y="3107992"/>
            <a:ext cx="1840599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FIDÉLISATIONS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744778" y="2632060"/>
            <a:ext cx="1840599" cy="3232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ACQUISATIONS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0704912" y="3593769"/>
            <a:ext cx="2215980" cy="6565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DÉVELOPPEMENT DE LA CLIENTÈLE</a:t>
            </a:r>
          </a:p>
        </p:txBody>
      </p:sp>
      <p:grpSp>
        <p:nvGrpSpPr>
          <p:cNvPr name="Group 32" id="32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33" id="3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34" id="3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10</a:t>
              </a:r>
            </a:p>
          </p:txBody>
        </p:sp>
      </p:grpSp>
      <p:sp>
        <p:nvSpPr>
          <p:cNvPr name="TextBox 35" id="35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4350" y="2252748"/>
            <a:ext cx="5538778" cy="7519902"/>
            <a:chOff x="0" y="0"/>
            <a:chExt cx="858102" cy="116503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58102" cy="1165030"/>
            </a:xfrm>
            <a:custGeom>
              <a:avLst/>
              <a:gdLst/>
              <a:ahLst/>
              <a:cxnLst/>
              <a:rect r="r" b="b" t="t" l="l"/>
              <a:pathLst>
                <a:path h="1165030" w="858102">
                  <a:moveTo>
                    <a:pt x="0" y="0"/>
                  </a:moveTo>
                  <a:lnTo>
                    <a:pt x="858102" y="0"/>
                  </a:lnTo>
                  <a:lnTo>
                    <a:pt x="858102" y="1165030"/>
                  </a:lnTo>
                  <a:lnTo>
                    <a:pt x="0" y="1165030"/>
                  </a:lnTo>
                  <a:close/>
                </a:path>
              </a:pathLst>
            </a:custGeom>
            <a:blipFill>
              <a:blip r:embed="rId2"/>
              <a:stretch>
                <a:fillRect l="-51889" t="0" r="-51889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8059506" y="1028700"/>
            <a:ext cx="2654794" cy="7125979"/>
            <a:chOff x="0" y="0"/>
            <a:chExt cx="411297" cy="1104001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11297" cy="1104001"/>
            </a:xfrm>
            <a:custGeom>
              <a:avLst/>
              <a:gdLst/>
              <a:ahLst/>
              <a:cxnLst/>
              <a:rect r="r" b="b" t="t" l="l"/>
              <a:pathLst>
                <a:path h="1104001" w="411297">
                  <a:moveTo>
                    <a:pt x="0" y="0"/>
                  </a:moveTo>
                  <a:lnTo>
                    <a:pt x="411297" y="0"/>
                  </a:lnTo>
                  <a:lnTo>
                    <a:pt x="411297" y="1104001"/>
                  </a:lnTo>
                  <a:lnTo>
                    <a:pt x="0" y="1104001"/>
                  </a:lnTo>
                  <a:close/>
                </a:path>
              </a:pathLst>
            </a:custGeom>
            <a:blipFill>
              <a:blip r:embed="rId3"/>
              <a:stretch>
                <a:fillRect l="-151188" t="0" r="-151188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28700" y="1028700"/>
            <a:ext cx="7179722" cy="7125979"/>
            <a:chOff x="0" y="0"/>
            <a:chExt cx="2456790" cy="2438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56790" cy="2438400"/>
            </a:xfrm>
            <a:custGeom>
              <a:avLst/>
              <a:gdLst/>
              <a:ahLst/>
              <a:cxnLst/>
              <a:rect r="r" b="b" t="t" l="l"/>
              <a:pathLst>
                <a:path h="2438400" w="2456790">
                  <a:moveTo>
                    <a:pt x="5392" y="0"/>
                  </a:moveTo>
                  <a:lnTo>
                    <a:pt x="2451399" y="0"/>
                  </a:lnTo>
                  <a:cubicBezTo>
                    <a:pt x="2454376" y="0"/>
                    <a:pt x="2456790" y="2414"/>
                    <a:pt x="2456790" y="5392"/>
                  </a:cubicBezTo>
                  <a:lnTo>
                    <a:pt x="2456790" y="2433008"/>
                  </a:lnTo>
                  <a:cubicBezTo>
                    <a:pt x="2456790" y="2434438"/>
                    <a:pt x="2456222" y="2435810"/>
                    <a:pt x="2455211" y="2436821"/>
                  </a:cubicBezTo>
                  <a:cubicBezTo>
                    <a:pt x="2454200" y="2437832"/>
                    <a:pt x="2452829" y="2438400"/>
                    <a:pt x="2451399" y="2438400"/>
                  </a:cubicBezTo>
                  <a:lnTo>
                    <a:pt x="5392" y="2438400"/>
                  </a:lnTo>
                  <a:cubicBezTo>
                    <a:pt x="3962" y="2438400"/>
                    <a:pt x="2590" y="2437832"/>
                    <a:pt x="1579" y="2436821"/>
                  </a:cubicBezTo>
                  <a:cubicBezTo>
                    <a:pt x="568" y="2435810"/>
                    <a:pt x="0" y="2434438"/>
                    <a:pt x="0" y="2433008"/>
                  </a:cubicBezTo>
                  <a:lnTo>
                    <a:pt x="0" y="5392"/>
                  </a:lnTo>
                  <a:cubicBezTo>
                    <a:pt x="0" y="3962"/>
                    <a:pt x="568" y="2590"/>
                    <a:pt x="1579" y="1579"/>
                  </a:cubicBezTo>
                  <a:cubicBezTo>
                    <a:pt x="2590" y="568"/>
                    <a:pt x="3962" y="0"/>
                    <a:pt x="5392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2456790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12</a:t>
              </a:r>
            </a:p>
          </p:txBody>
        </p:sp>
      </p:grpSp>
      <p:sp>
        <p:nvSpPr>
          <p:cNvPr name="TextBox 15" id="15"/>
          <p:cNvSpPr txBox="true"/>
          <p:nvPr/>
        </p:nvSpPr>
        <p:spPr>
          <a:xfrm rot="0">
            <a:off x="11056271" y="6045960"/>
            <a:ext cx="5716456" cy="1892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En rejoignant Free Mobile en tant qu'investisseur, vous aurez l'opportunité de contribuer activement à cette success story et de jouer un rôle clé dans la poursuite de son développement.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056271" y="3276492"/>
            <a:ext cx="5716456" cy="1749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Investir dans Free Mobile représente une opportunité exceptionnelle pour les investisseurs souhaitant participer à l'évolution dynamique du secteur des télécommunications en France.</a:t>
            </a:r>
          </a:p>
          <a:p>
            <a:pPr algn="l">
              <a:lnSpc>
                <a:spcPts val="2800"/>
              </a:lnSpc>
            </a:pPr>
          </a:p>
        </p:txBody>
      </p:sp>
      <p:sp>
        <p:nvSpPr>
          <p:cNvPr name="TextBox 17" id="17"/>
          <p:cNvSpPr txBox="true"/>
          <p:nvPr/>
        </p:nvSpPr>
        <p:spPr>
          <a:xfrm rot="0">
            <a:off x="11056271" y="2035579"/>
            <a:ext cx="5716456" cy="434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b="true" sz="24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INVESTISSEZ !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246758" y="8392806"/>
            <a:ext cx="4467541" cy="1044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L’avenir se construit maintenant, à vos côtés. Imaginer l’avenir, réaliser le présent.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645269" y="4432192"/>
            <a:ext cx="5946584" cy="2596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02"/>
              </a:lnSpc>
            </a:pPr>
            <a:r>
              <a:rPr lang="en-US" sz="581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“Engagez-vous </a:t>
            </a:r>
          </a:p>
          <a:p>
            <a:pPr algn="l">
              <a:lnSpc>
                <a:spcPts val="6102"/>
              </a:lnSpc>
            </a:pPr>
            <a:r>
              <a:rPr lang="en-US" sz="581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pour le succès </a:t>
            </a:r>
          </a:p>
          <a:p>
            <a:pPr algn="l">
              <a:lnSpc>
                <a:spcPts val="6102"/>
              </a:lnSpc>
            </a:pPr>
            <a:r>
              <a:rPr lang="en-US" sz="5812" b="true">
                <a:solidFill>
                  <a:srgbClr val="FFFFFF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commun.”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636993" y="514350"/>
            <a:ext cx="3977109" cy="6281270"/>
            <a:chOff x="0" y="0"/>
            <a:chExt cx="812800" cy="12837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12800" cy="1283700"/>
            </a:xfrm>
            <a:custGeom>
              <a:avLst/>
              <a:gdLst/>
              <a:ahLst/>
              <a:cxnLst/>
              <a:rect r="r" b="b" t="t" l="l"/>
              <a:pathLst>
                <a:path h="1283700" w="812800">
                  <a:moveTo>
                    <a:pt x="9733" y="0"/>
                  </a:moveTo>
                  <a:lnTo>
                    <a:pt x="803067" y="0"/>
                  </a:lnTo>
                  <a:cubicBezTo>
                    <a:pt x="808442" y="0"/>
                    <a:pt x="812800" y="4358"/>
                    <a:pt x="812800" y="9733"/>
                  </a:cubicBezTo>
                  <a:lnTo>
                    <a:pt x="812800" y="1273967"/>
                  </a:lnTo>
                  <a:cubicBezTo>
                    <a:pt x="812800" y="1279343"/>
                    <a:pt x="808442" y="1283700"/>
                    <a:pt x="803067" y="1283700"/>
                  </a:cubicBezTo>
                  <a:lnTo>
                    <a:pt x="9733" y="1283700"/>
                  </a:lnTo>
                  <a:cubicBezTo>
                    <a:pt x="4358" y="1283700"/>
                    <a:pt x="0" y="1279343"/>
                    <a:pt x="0" y="1273967"/>
                  </a:cubicBezTo>
                  <a:lnTo>
                    <a:pt x="0" y="9733"/>
                  </a:lnTo>
                  <a:cubicBezTo>
                    <a:pt x="0" y="4358"/>
                    <a:pt x="4358" y="0"/>
                    <a:pt x="9733" y="0"/>
                  </a:cubicBezTo>
                  <a:close/>
                </a:path>
              </a:pathLst>
            </a:custGeom>
            <a:solidFill>
              <a:srgbClr val="DADFDD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1321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427630" y="3491380"/>
            <a:ext cx="3977109" cy="6281270"/>
            <a:chOff x="0" y="0"/>
            <a:chExt cx="812800" cy="12837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812800" cy="1283700"/>
            </a:xfrm>
            <a:custGeom>
              <a:avLst/>
              <a:gdLst/>
              <a:ahLst/>
              <a:cxnLst/>
              <a:rect r="r" b="b" t="t" l="l"/>
              <a:pathLst>
                <a:path h="1283700" w="812800">
                  <a:moveTo>
                    <a:pt x="9733" y="0"/>
                  </a:moveTo>
                  <a:lnTo>
                    <a:pt x="803067" y="0"/>
                  </a:lnTo>
                  <a:cubicBezTo>
                    <a:pt x="808442" y="0"/>
                    <a:pt x="812800" y="4358"/>
                    <a:pt x="812800" y="9733"/>
                  </a:cubicBezTo>
                  <a:lnTo>
                    <a:pt x="812800" y="1273967"/>
                  </a:lnTo>
                  <a:cubicBezTo>
                    <a:pt x="812800" y="1279343"/>
                    <a:pt x="808442" y="1283700"/>
                    <a:pt x="803067" y="1283700"/>
                  </a:cubicBezTo>
                  <a:lnTo>
                    <a:pt x="9733" y="1283700"/>
                  </a:lnTo>
                  <a:cubicBezTo>
                    <a:pt x="4358" y="1283700"/>
                    <a:pt x="0" y="1279343"/>
                    <a:pt x="0" y="1273967"/>
                  </a:cubicBezTo>
                  <a:lnTo>
                    <a:pt x="0" y="9733"/>
                  </a:lnTo>
                  <a:cubicBezTo>
                    <a:pt x="0" y="4358"/>
                    <a:pt x="4358" y="0"/>
                    <a:pt x="9733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812800" cy="13218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0" y="1300252"/>
            <a:ext cx="6029162" cy="8472398"/>
            <a:chOff x="0" y="0"/>
            <a:chExt cx="934075" cy="1312596"/>
          </a:xfrm>
        </p:grpSpPr>
        <p:sp>
          <p:nvSpPr>
            <p:cNvPr name="Freeform 9" id="9" descr="apps.21554.9007199266246998.d8559661-24e7-49aa-873c-d72ff63a9838-3449919961.png"/>
            <p:cNvSpPr/>
            <p:nvPr/>
          </p:nvSpPr>
          <p:spPr>
            <a:xfrm flipH="false" flipV="false" rot="0">
              <a:off x="0" y="0"/>
              <a:ext cx="934075" cy="1312596"/>
            </a:xfrm>
            <a:custGeom>
              <a:avLst/>
              <a:gdLst/>
              <a:ahLst/>
              <a:cxnLst/>
              <a:rect r="r" b="b" t="t" l="l"/>
              <a:pathLst>
                <a:path h="1312596" w="934075">
                  <a:moveTo>
                    <a:pt x="6420" y="0"/>
                  </a:moveTo>
                  <a:lnTo>
                    <a:pt x="927655" y="0"/>
                  </a:lnTo>
                  <a:cubicBezTo>
                    <a:pt x="931200" y="0"/>
                    <a:pt x="934075" y="2875"/>
                    <a:pt x="934075" y="6420"/>
                  </a:cubicBezTo>
                  <a:lnTo>
                    <a:pt x="934075" y="1306176"/>
                  </a:lnTo>
                  <a:cubicBezTo>
                    <a:pt x="934075" y="1309722"/>
                    <a:pt x="931200" y="1312596"/>
                    <a:pt x="927655" y="1312596"/>
                  </a:cubicBezTo>
                  <a:lnTo>
                    <a:pt x="6420" y="1312596"/>
                  </a:lnTo>
                  <a:cubicBezTo>
                    <a:pt x="2875" y="1312596"/>
                    <a:pt x="0" y="1309722"/>
                    <a:pt x="0" y="1306176"/>
                  </a:cubicBezTo>
                  <a:lnTo>
                    <a:pt x="0" y="6420"/>
                  </a:lnTo>
                  <a:cubicBezTo>
                    <a:pt x="0" y="2875"/>
                    <a:pt x="2875" y="0"/>
                    <a:pt x="6420" y="0"/>
                  </a:cubicBezTo>
                  <a:close/>
                </a:path>
              </a:pathLst>
            </a:custGeom>
            <a:blipFill>
              <a:blip r:embed="rId2"/>
              <a:stretch>
                <a:fillRect l="-20261" t="0" r="-20261" b="0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D4D6D8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2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8485992" y="1361956"/>
            <a:ext cx="7060045" cy="1389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9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Introduction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485992" y="2628468"/>
            <a:ext cx="7153843" cy="396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QUI SOMMES-NOUS?</a:t>
            </a:r>
          </a:p>
        </p:txBody>
      </p:sp>
      <p:sp>
        <p:nvSpPr>
          <p:cNvPr name="Freeform 18" id="18" descr="CP_Annonce_Dirigeants_Fev2023_FR_1_fea74ac041.png"/>
          <p:cNvSpPr/>
          <p:nvPr/>
        </p:nvSpPr>
        <p:spPr>
          <a:xfrm flipH="false" flipV="false" rot="0">
            <a:off x="7614102" y="3024707"/>
            <a:ext cx="10673898" cy="6890665"/>
          </a:xfrm>
          <a:custGeom>
            <a:avLst/>
            <a:gdLst/>
            <a:ahLst/>
            <a:cxnLst/>
            <a:rect r="r" b="b" t="t" l="l"/>
            <a:pathLst>
              <a:path h="6890665" w="10673898">
                <a:moveTo>
                  <a:pt x="0" y="0"/>
                </a:moveTo>
                <a:lnTo>
                  <a:pt x="10673898" y="0"/>
                </a:lnTo>
                <a:lnTo>
                  <a:pt x="10673898" y="6890664"/>
                </a:lnTo>
                <a:lnTo>
                  <a:pt x="0" y="689066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8130" t="0" r="-6636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4350" y="514350"/>
            <a:ext cx="17259300" cy="9258300"/>
            <a:chOff x="0" y="0"/>
            <a:chExt cx="4545659" cy="243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45659" cy="2438400"/>
            </a:xfrm>
            <a:custGeom>
              <a:avLst/>
              <a:gdLst/>
              <a:ahLst/>
              <a:cxnLst/>
              <a:rect r="r" b="b" t="t" l="l"/>
              <a:pathLst>
                <a:path h="2438400" w="4545659">
                  <a:moveTo>
                    <a:pt x="2243" y="0"/>
                  </a:moveTo>
                  <a:lnTo>
                    <a:pt x="4543416" y="0"/>
                  </a:lnTo>
                  <a:cubicBezTo>
                    <a:pt x="4544011" y="0"/>
                    <a:pt x="4544582" y="236"/>
                    <a:pt x="4545002" y="657"/>
                  </a:cubicBezTo>
                  <a:cubicBezTo>
                    <a:pt x="4545423" y="1078"/>
                    <a:pt x="4545659" y="1648"/>
                    <a:pt x="4545659" y="2243"/>
                  </a:cubicBezTo>
                  <a:lnTo>
                    <a:pt x="4545659" y="2436157"/>
                  </a:lnTo>
                  <a:cubicBezTo>
                    <a:pt x="4545659" y="2437396"/>
                    <a:pt x="4544655" y="2438400"/>
                    <a:pt x="4543416" y="2438400"/>
                  </a:cubicBezTo>
                  <a:lnTo>
                    <a:pt x="2243" y="2438400"/>
                  </a:lnTo>
                  <a:cubicBezTo>
                    <a:pt x="1648" y="2438400"/>
                    <a:pt x="1078" y="2438164"/>
                    <a:pt x="657" y="2437743"/>
                  </a:cubicBezTo>
                  <a:cubicBezTo>
                    <a:pt x="236" y="2437323"/>
                    <a:pt x="0" y="2436752"/>
                    <a:pt x="0" y="2436157"/>
                  </a:cubicBezTo>
                  <a:lnTo>
                    <a:pt x="0" y="2243"/>
                  </a:lnTo>
                  <a:cubicBezTo>
                    <a:pt x="0" y="1648"/>
                    <a:pt x="236" y="1078"/>
                    <a:pt x="657" y="657"/>
                  </a:cubicBezTo>
                  <a:cubicBezTo>
                    <a:pt x="1078" y="236"/>
                    <a:pt x="1648" y="0"/>
                    <a:pt x="2243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45659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506440" y="3715101"/>
            <a:ext cx="423967" cy="482190"/>
            <a:chOff x="0" y="0"/>
            <a:chExt cx="205716" cy="23396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4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2506440" y="4334502"/>
            <a:ext cx="423967" cy="482190"/>
            <a:chOff x="0" y="0"/>
            <a:chExt cx="205716" cy="23396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6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2506440" y="4950042"/>
            <a:ext cx="423967" cy="482190"/>
            <a:chOff x="0" y="0"/>
            <a:chExt cx="205716" cy="23396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7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2506440" y="5567512"/>
            <a:ext cx="423967" cy="482190"/>
            <a:chOff x="0" y="0"/>
            <a:chExt cx="205716" cy="233967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8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2506440" y="6184982"/>
            <a:ext cx="423967" cy="482190"/>
            <a:chOff x="0" y="0"/>
            <a:chExt cx="205716" cy="233967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10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2506440" y="6802453"/>
            <a:ext cx="423967" cy="482190"/>
            <a:chOff x="0" y="0"/>
            <a:chExt cx="205716" cy="233967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11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2506440" y="7419923"/>
            <a:ext cx="423967" cy="482190"/>
            <a:chOff x="0" y="0"/>
            <a:chExt cx="205716" cy="233967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205716" cy="233967"/>
            </a:xfrm>
            <a:custGeom>
              <a:avLst/>
              <a:gdLst/>
              <a:ahLst/>
              <a:cxnLst/>
              <a:rect r="r" b="b" t="t" l="l"/>
              <a:pathLst>
                <a:path h="233967" w="205716">
                  <a:moveTo>
                    <a:pt x="91303" y="0"/>
                  </a:moveTo>
                  <a:lnTo>
                    <a:pt x="114413" y="0"/>
                  </a:lnTo>
                  <a:cubicBezTo>
                    <a:pt x="138628" y="0"/>
                    <a:pt x="161851" y="9619"/>
                    <a:pt x="178974" y="26742"/>
                  </a:cubicBezTo>
                  <a:cubicBezTo>
                    <a:pt x="196097" y="43865"/>
                    <a:pt x="205716" y="67088"/>
                    <a:pt x="205716" y="91303"/>
                  </a:cubicBezTo>
                  <a:lnTo>
                    <a:pt x="205716" y="142663"/>
                  </a:lnTo>
                  <a:cubicBezTo>
                    <a:pt x="205716" y="166879"/>
                    <a:pt x="196097" y="190102"/>
                    <a:pt x="178974" y="207225"/>
                  </a:cubicBezTo>
                  <a:cubicBezTo>
                    <a:pt x="161851" y="224347"/>
                    <a:pt x="138628" y="233967"/>
                    <a:pt x="114413" y="233967"/>
                  </a:cubicBezTo>
                  <a:lnTo>
                    <a:pt x="91303" y="233967"/>
                  </a:lnTo>
                  <a:cubicBezTo>
                    <a:pt x="67088" y="233967"/>
                    <a:pt x="43865" y="224347"/>
                    <a:pt x="26742" y="207225"/>
                  </a:cubicBezTo>
                  <a:cubicBezTo>
                    <a:pt x="9619" y="190102"/>
                    <a:pt x="0" y="166879"/>
                    <a:pt x="0" y="142663"/>
                  </a:cubicBezTo>
                  <a:lnTo>
                    <a:pt x="0" y="91303"/>
                  </a:lnTo>
                  <a:cubicBezTo>
                    <a:pt x="0" y="67088"/>
                    <a:pt x="9619" y="43865"/>
                    <a:pt x="26742" y="26742"/>
                  </a:cubicBezTo>
                  <a:cubicBezTo>
                    <a:pt x="43865" y="9619"/>
                    <a:pt x="67088" y="0"/>
                    <a:pt x="9130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38100"/>
              <a:ext cx="205716" cy="2720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100"/>
                </a:lnSpc>
              </a:pPr>
              <a:r>
                <a:rPr lang="en-US" b="true" sz="1500">
                  <a:solidFill>
                    <a:srgbClr val="000000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12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3</a:t>
              </a:r>
            </a:p>
          </p:txBody>
        </p:sp>
      </p:grpSp>
      <p:grpSp>
        <p:nvGrpSpPr>
          <p:cNvPr name="Group 29" id="29"/>
          <p:cNvGrpSpPr/>
          <p:nvPr/>
        </p:nvGrpSpPr>
        <p:grpSpPr>
          <a:xfrm rot="0">
            <a:off x="16488007" y="-42358"/>
            <a:ext cx="1842351" cy="1842351"/>
            <a:chOff x="0" y="0"/>
            <a:chExt cx="812800" cy="812800"/>
          </a:xfrm>
        </p:grpSpPr>
        <p:sp>
          <p:nvSpPr>
            <p:cNvPr name="Freeform 30" id="30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1011" y="0"/>
                  </a:moveTo>
                  <a:lnTo>
                    <a:pt x="791789" y="0"/>
                  </a:lnTo>
                  <a:cubicBezTo>
                    <a:pt x="797361" y="0"/>
                    <a:pt x="802706" y="2214"/>
                    <a:pt x="806646" y="6154"/>
                  </a:cubicBezTo>
                  <a:cubicBezTo>
                    <a:pt x="810586" y="10094"/>
                    <a:pt x="812800" y="15439"/>
                    <a:pt x="812800" y="21011"/>
                  </a:cubicBezTo>
                  <a:lnTo>
                    <a:pt x="812800" y="791789"/>
                  </a:lnTo>
                  <a:cubicBezTo>
                    <a:pt x="812800" y="797361"/>
                    <a:pt x="810586" y="802706"/>
                    <a:pt x="806646" y="806646"/>
                  </a:cubicBezTo>
                  <a:cubicBezTo>
                    <a:pt x="802706" y="810586"/>
                    <a:pt x="797361" y="812800"/>
                    <a:pt x="791789" y="812800"/>
                  </a:cubicBezTo>
                  <a:lnTo>
                    <a:pt x="21011" y="812800"/>
                  </a:lnTo>
                  <a:cubicBezTo>
                    <a:pt x="15439" y="812800"/>
                    <a:pt x="10094" y="810586"/>
                    <a:pt x="6154" y="806646"/>
                  </a:cubicBezTo>
                  <a:cubicBezTo>
                    <a:pt x="2214" y="802706"/>
                    <a:pt x="0" y="797361"/>
                    <a:pt x="0" y="791789"/>
                  </a:cubicBezTo>
                  <a:lnTo>
                    <a:pt x="0" y="21011"/>
                  </a:lnTo>
                  <a:cubicBezTo>
                    <a:pt x="0" y="15439"/>
                    <a:pt x="2214" y="10094"/>
                    <a:pt x="6154" y="6154"/>
                  </a:cubicBezTo>
                  <a:cubicBezTo>
                    <a:pt x="10094" y="2214"/>
                    <a:pt x="15439" y="0"/>
                    <a:pt x="21011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31" id="31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32" id="32"/>
          <p:cNvSpPr txBox="true"/>
          <p:nvPr/>
        </p:nvSpPr>
        <p:spPr>
          <a:xfrm rot="0">
            <a:off x="3167931" y="3725473"/>
            <a:ext cx="3485498" cy="385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5"/>
              </a:lnSpc>
            </a:pPr>
            <a:r>
              <a:rPr lang="en-US" sz="20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NOTRE HISTOIRE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3167931" y="4342943"/>
            <a:ext cx="3485498" cy="3852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15"/>
              </a:lnSpc>
            </a:pPr>
            <a:r>
              <a:rPr lang="en-US" sz="20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NOS VALEURS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3167931" y="4969938"/>
            <a:ext cx="3485498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NOS PRESTATIONS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3167931" y="5587409"/>
            <a:ext cx="3485498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ANALYSE SWOT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3167931" y="6204879"/>
            <a:ext cx="4459900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PERSPECTIVES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3167931" y="6822349"/>
            <a:ext cx="3485498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NOTRE BMC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3167931" y="7439820"/>
            <a:ext cx="3485498" cy="3592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75"/>
              </a:lnSpc>
            </a:pPr>
            <a:r>
              <a:rPr lang="en-US" sz="198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INVESTISSEZ !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1677299" y="1239736"/>
            <a:ext cx="7060045" cy="14172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10797"/>
              </a:lnSpc>
            </a:pPr>
            <a:r>
              <a:rPr lang="en-US" b="true" sz="7712" spc="-254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Sommaire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3066037" y="4949765"/>
            <a:ext cx="670144" cy="4744819"/>
            <a:chOff x="0" y="0"/>
            <a:chExt cx="201656" cy="142778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01656" cy="1427787"/>
            </a:xfrm>
            <a:custGeom>
              <a:avLst/>
              <a:gdLst/>
              <a:ahLst/>
              <a:cxnLst/>
              <a:rect r="r" b="b" t="t" l="l"/>
              <a:pathLst>
                <a:path h="1427787" w="201656">
                  <a:moveTo>
                    <a:pt x="57763" y="0"/>
                  </a:moveTo>
                  <a:lnTo>
                    <a:pt x="143893" y="0"/>
                  </a:lnTo>
                  <a:cubicBezTo>
                    <a:pt x="159213" y="0"/>
                    <a:pt x="173905" y="6086"/>
                    <a:pt x="184738" y="16918"/>
                  </a:cubicBezTo>
                  <a:cubicBezTo>
                    <a:pt x="195571" y="27751"/>
                    <a:pt x="201656" y="42443"/>
                    <a:pt x="201656" y="57763"/>
                  </a:cubicBezTo>
                  <a:lnTo>
                    <a:pt x="201656" y="1370024"/>
                  </a:lnTo>
                  <a:cubicBezTo>
                    <a:pt x="201656" y="1385343"/>
                    <a:pt x="195571" y="1400035"/>
                    <a:pt x="184738" y="1410868"/>
                  </a:cubicBezTo>
                  <a:cubicBezTo>
                    <a:pt x="173905" y="1421701"/>
                    <a:pt x="159213" y="1427787"/>
                    <a:pt x="143893" y="1427787"/>
                  </a:cubicBezTo>
                  <a:lnTo>
                    <a:pt x="57763" y="1427787"/>
                  </a:lnTo>
                  <a:cubicBezTo>
                    <a:pt x="42443" y="1427787"/>
                    <a:pt x="27751" y="1421701"/>
                    <a:pt x="16918" y="1410868"/>
                  </a:cubicBezTo>
                  <a:cubicBezTo>
                    <a:pt x="6086" y="1400035"/>
                    <a:pt x="0" y="1385343"/>
                    <a:pt x="0" y="1370024"/>
                  </a:cubicBezTo>
                  <a:lnTo>
                    <a:pt x="0" y="57763"/>
                  </a:lnTo>
                  <a:cubicBezTo>
                    <a:pt x="0" y="42443"/>
                    <a:pt x="6086" y="27751"/>
                    <a:pt x="16918" y="16918"/>
                  </a:cubicBezTo>
                  <a:cubicBezTo>
                    <a:pt x="27751" y="6086"/>
                    <a:pt x="42443" y="0"/>
                    <a:pt x="57763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201656" cy="14754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5400000">
            <a:off x="8810981" y="4949765"/>
            <a:ext cx="670144" cy="4744819"/>
            <a:chOff x="0" y="0"/>
            <a:chExt cx="201656" cy="1427787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201656" cy="1427787"/>
            </a:xfrm>
            <a:custGeom>
              <a:avLst/>
              <a:gdLst/>
              <a:ahLst/>
              <a:cxnLst/>
              <a:rect r="r" b="b" t="t" l="l"/>
              <a:pathLst>
                <a:path h="1427787" w="201656">
                  <a:moveTo>
                    <a:pt x="57763" y="0"/>
                  </a:moveTo>
                  <a:lnTo>
                    <a:pt x="143893" y="0"/>
                  </a:lnTo>
                  <a:cubicBezTo>
                    <a:pt x="159213" y="0"/>
                    <a:pt x="173905" y="6086"/>
                    <a:pt x="184738" y="16918"/>
                  </a:cubicBezTo>
                  <a:cubicBezTo>
                    <a:pt x="195571" y="27751"/>
                    <a:pt x="201656" y="42443"/>
                    <a:pt x="201656" y="57763"/>
                  </a:cubicBezTo>
                  <a:lnTo>
                    <a:pt x="201656" y="1370024"/>
                  </a:lnTo>
                  <a:cubicBezTo>
                    <a:pt x="201656" y="1385343"/>
                    <a:pt x="195571" y="1400035"/>
                    <a:pt x="184738" y="1410868"/>
                  </a:cubicBezTo>
                  <a:cubicBezTo>
                    <a:pt x="173905" y="1421701"/>
                    <a:pt x="159213" y="1427787"/>
                    <a:pt x="143893" y="1427787"/>
                  </a:cubicBezTo>
                  <a:lnTo>
                    <a:pt x="57763" y="1427787"/>
                  </a:lnTo>
                  <a:cubicBezTo>
                    <a:pt x="42443" y="1427787"/>
                    <a:pt x="27751" y="1421701"/>
                    <a:pt x="16918" y="1410868"/>
                  </a:cubicBezTo>
                  <a:cubicBezTo>
                    <a:pt x="6086" y="1400035"/>
                    <a:pt x="0" y="1385343"/>
                    <a:pt x="0" y="1370024"/>
                  </a:cubicBezTo>
                  <a:lnTo>
                    <a:pt x="0" y="57763"/>
                  </a:lnTo>
                  <a:cubicBezTo>
                    <a:pt x="0" y="42443"/>
                    <a:pt x="6086" y="27751"/>
                    <a:pt x="16918" y="16918"/>
                  </a:cubicBezTo>
                  <a:cubicBezTo>
                    <a:pt x="27751" y="6086"/>
                    <a:pt x="42443" y="0"/>
                    <a:pt x="57763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47625"/>
              <a:ext cx="201656" cy="14754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5400000">
            <a:off x="14551819" y="4949765"/>
            <a:ext cx="670144" cy="4744819"/>
            <a:chOff x="0" y="0"/>
            <a:chExt cx="201656" cy="1427787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201656" cy="1427787"/>
            </a:xfrm>
            <a:custGeom>
              <a:avLst/>
              <a:gdLst/>
              <a:ahLst/>
              <a:cxnLst/>
              <a:rect r="r" b="b" t="t" l="l"/>
              <a:pathLst>
                <a:path h="1427787" w="201656">
                  <a:moveTo>
                    <a:pt x="57763" y="0"/>
                  </a:moveTo>
                  <a:lnTo>
                    <a:pt x="143893" y="0"/>
                  </a:lnTo>
                  <a:cubicBezTo>
                    <a:pt x="159213" y="0"/>
                    <a:pt x="173905" y="6086"/>
                    <a:pt x="184738" y="16918"/>
                  </a:cubicBezTo>
                  <a:cubicBezTo>
                    <a:pt x="195571" y="27751"/>
                    <a:pt x="201656" y="42443"/>
                    <a:pt x="201656" y="57763"/>
                  </a:cubicBezTo>
                  <a:lnTo>
                    <a:pt x="201656" y="1370024"/>
                  </a:lnTo>
                  <a:cubicBezTo>
                    <a:pt x="201656" y="1385343"/>
                    <a:pt x="195571" y="1400035"/>
                    <a:pt x="184738" y="1410868"/>
                  </a:cubicBezTo>
                  <a:cubicBezTo>
                    <a:pt x="173905" y="1421701"/>
                    <a:pt x="159213" y="1427787"/>
                    <a:pt x="143893" y="1427787"/>
                  </a:cubicBezTo>
                  <a:lnTo>
                    <a:pt x="57763" y="1427787"/>
                  </a:lnTo>
                  <a:cubicBezTo>
                    <a:pt x="42443" y="1427787"/>
                    <a:pt x="27751" y="1421701"/>
                    <a:pt x="16918" y="1410868"/>
                  </a:cubicBezTo>
                  <a:cubicBezTo>
                    <a:pt x="6086" y="1400035"/>
                    <a:pt x="0" y="1385343"/>
                    <a:pt x="0" y="1370024"/>
                  </a:cubicBezTo>
                  <a:lnTo>
                    <a:pt x="0" y="57763"/>
                  </a:lnTo>
                  <a:cubicBezTo>
                    <a:pt x="0" y="42443"/>
                    <a:pt x="6086" y="27751"/>
                    <a:pt x="16918" y="16918"/>
                  </a:cubicBezTo>
                  <a:cubicBezTo>
                    <a:pt x="27751" y="6086"/>
                    <a:pt x="42443" y="0"/>
                    <a:pt x="57763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-47625"/>
              <a:ext cx="201656" cy="14754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240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32806" y="3559360"/>
            <a:ext cx="4740713" cy="3318144"/>
            <a:chOff x="0" y="0"/>
            <a:chExt cx="734460" cy="514067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734460" cy="514067"/>
            </a:xfrm>
            <a:custGeom>
              <a:avLst/>
              <a:gdLst/>
              <a:ahLst/>
              <a:cxnLst/>
              <a:rect r="r" b="b" t="t" l="l"/>
              <a:pathLst>
                <a:path h="514067" w="734460">
                  <a:moveTo>
                    <a:pt x="8165" y="0"/>
                  </a:moveTo>
                  <a:lnTo>
                    <a:pt x="726295" y="0"/>
                  </a:lnTo>
                  <a:cubicBezTo>
                    <a:pt x="730805" y="0"/>
                    <a:pt x="734460" y="3656"/>
                    <a:pt x="734460" y="8165"/>
                  </a:cubicBezTo>
                  <a:lnTo>
                    <a:pt x="734460" y="505902"/>
                  </a:lnTo>
                  <a:cubicBezTo>
                    <a:pt x="734460" y="510412"/>
                    <a:pt x="730805" y="514067"/>
                    <a:pt x="726295" y="514067"/>
                  </a:cubicBezTo>
                  <a:lnTo>
                    <a:pt x="8165" y="514067"/>
                  </a:lnTo>
                  <a:cubicBezTo>
                    <a:pt x="3656" y="514067"/>
                    <a:pt x="0" y="510412"/>
                    <a:pt x="0" y="505902"/>
                  </a:cubicBezTo>
                  <a:lnTo>
                    <a:pt x="0" y="8165"/>
                  </a:lnTo>
                  <a:cubicBezTo>
                    <a:pt x="0" y="3656"/>
                    <a:pt x="3656" y="0"/>
                    <a:pt x="8165" y="0"/>
                  </a:cubicBezTo>
                  <a:close/>
                </a:path>
              </a:pathLst>
            </a:custGeom>
            <a:blipFill>
              <a:blip r:embed="rId2"/>
              <a:stretch>
                <a:fillRect l="-2596" t="0" r="-2596" b="0"/>
              </a:stretch>
            </a:blipFill>
          </p:spPr>
        </p:sp>
      </p:grpSp>
      <p:grpSp>
        <p:nvGrpSpPr>
          <p:cNvPr name="Group 13" id="13"/>
          <p:cNvGrpSpPr/>
          <p:nvPr/>
        </p:nvGrpSpPr>
        <p:grpSpPr>
          <a:xfrm rot="0">
            <a:off x="6777749" y="3559360"/>
            <a:ext cx="4740713" cy="3318144"/>
            <a:chOff x="0" y="0"/>
            <a:chExt cx="734460" cy="51406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34460" cy="514067"/>
            </a:xfrm>
            <a:custGeom>
              <a:avLst/>
              <a:gdLst/>
              <a:ahLst/>
              <a:cxnLst/>
              <a:rect r="r" b="b" t="t" l="l"/>
              <a:pathLst>
                <a:path h="514067" w="734460">
                  <a:moveTo>
                    <a:pt x="8165" y="0"/>
                  </a:moveTo>
                  <a:lnTo>
                    <a:pt x="726295" y="0"/>
                  </a:lnTo>
                  <a:cubicBezTo>
                    <a:pt x="730805" y="0"/>
                    <a:pt x="734460" y="3656"/>
                    <a:pt x="734460" y="8165"/>
                  </a:cubicBezTo>
                  <a:lnTo>
                    <a:pt x="734460" y="505902"/>
                  </a:lnTo>
                  <a:cubicBezTo>
                    <a:pt x="734460" y="510412"/>
                    <a:pt x="730805" y="514067"/>
                    <a:pt x="726295" y="514067"/>
                  </a:cubicBezTo>
                  <a:lnTo>
                    <a:pt x="8165" y="514067"/>
                  </a:lnTo>
                  <a:cubicBezTo>
                    <a:pt x="3656" y="514067"/>
                    <a:pt x="0" y="510412"/>
                    <a:pt x="0" y="505902"/>
                  </a:cubicBezTo>
                  <a:lnTo>
                    <a:pt x="0" y="8165"/>
                  </a:lnTo>
                  <a:cubicBezTo>
                    <a:pt x="0" y="3656"/>
                    <a:pt x="3656" y="0"/>
                    <a:pt x="8165" y="0"/>
                  </a:cubicBezTo>
                  <a:close/>
                </a:path>
              </a:pathLst>
            </a:custGeom>
            <a:blipFill>
              <a:blip r:embed="rId3"/>
              <a:stretch>
                <a:fillRect l="0" t="-3577" r="0" b="-3577"/>
              </a:stretch>
            </a:blipFill>
          </p:spPr>
        </p:sp>
      </p:grpSp>
      <p:grpSp>
        <p:nvGrpSpPr>
          <p:cNvPr name="Group 15" id="15"/>
          <p:cNvGrpSpPr/>
          <p:nvPr/>
        </p:nvGrpSpPr>
        <p:grpSpPr>
          <a:xfrm rot="0">
            <a:off x="12518587" y="3559360"/>
            <a:ext cx="4740713" cy="3318144"/>
            <a:chOff x="0" y="0"/>
            <a:chExt cx="734460" cy="514067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734460" cy="514067"/>
            </a:xfrm>
            <a:custGeom>
              <a:avLst/>
              <a:gdLst/>
              <a:ahLst/>
              <a:cxnLst/>
              <a:rect r="r" b="b" t="t" l="l"/>
              <a:pathLst>
                <a:path h="514067" w="734460">
                  <a:moveTo>
                    <a:pt x="8165" y="0"/>
                  </a:moveTo>
                  <a:lnTo>
                    <a:pt x="726295" y="0"/>
                  </a:lnTo>
                  <a:cubicBezTo>
                    <a:pt x="730805" y="0"/>
                    <a:pt x="734460" y="3656"/>
                    <a:pt x="734460" y="8165"/>
                  </a:cubicBezTo>
                  <a:lnTo>
                    <a:pt x="734460" y="505902"/>
                  </a:lnTo>
                  <a:cubicBezTo>
                    <a:pt x="734460" y="510412"/>
                    <a:pt x="730805" y="514067"/>
                    <a:pt x="726295" y="514067"/>
                  </a:cubicBezTo>
                  <a:lnTo>
                    <a:pt x="8165" y="514067"/>
                  </a:lnTo>
                  <a:cubicBezTo>
                    <a:pt x="3656" y="514067"/>
                    <a:pt x="0" y="510412"/>
                    <a:pt x="0" y="505902"/>
                  </a:cubicBezTo>
                  <a:lnTo>
                    <a:pt x="0" y="8165"/>
                  </a:lnTo>
                  <a:cubicBezTo>
                    <a:pt x="0" y="3656"/>
                    <a:pt x="3656" y="0"/>
                    <a:pt x="8165" y="0"/>
                  </a:cubicBezTo>
                  <a:close/>
                </a:path>
              </a:pathLst>
            </a:custGeom>
            <a:blipFill>
              <a:blip r:embed="rId4"/>
              <a:stretch>
                <a:fillRect l="-2527" t="0" r="-2527" b="0"/>
              </a:stretch>
            </a:blipFill>
          </p:spPr>
        </p:sp>
      </p:grpSp>
      <p:grpSp>
        <p:nvGrpSpPr>
          <p:cNvPr name="Group 17" id="17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18" id="1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9" id="1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4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4302891" y="7111164"/>
            <a:ext cx="1228740" cy="492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93"/>
              </a:lnSpc>
            </a:pPr>
            <a:r>
              <a:rPr lang="en-US" sz="3057" i="true">
                <a:solidFill>
                  <a:srgbClr val="000000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1999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0047835" y="7111164"/>
            <a:ext cx="1228740" cy="492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93"/>
              </a:lnSpc>
            </a:pPr>
            <a:r>
              <a:rPr lang="en-US" sz="3057" i="true">
                <a:solidFill>
                  <a:srgbClr val="000000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2002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5788673" y="7111164"/>
            <a:ext cx="1228740" cy="4921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393"/>
              </a:lnSpc>
            </a:pPr>
            <a:r>
              <a:rPr lang="en-US" sz="3057" i="true">
                <a:solidFill>
                  <a:srgbClr val="000000"/>
                </a:solidFill>
                <a:latin typeface="Helvetica World Italics"/>
                <a:ea typeface="Helvetica World Italics"/>
                <a:cs typeface="Helvetica World Italics"/>
                <a:sym typeface="Helvetica World Italics"/>
              </a:rPr>
              <a:t>2012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32806" y="7861301"/>
            <a:ext cx="4740713" cy="9353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Lancement de Free, offrant un accès à Internet sans abonnement ni engagement, révolutionnant le marché français de l'Internet.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2518587" y="7861301"/>
            <a:ext cx="4740713" cy="1249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Entrée de Free sur le marché de la téléphonie mobile avec des offres à bas prix, bouleversant les tarifs et intensifiant la concurrence dans le secteur.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773644" y="7861301"/>
            <a:ext cx="4740713" cy="12496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18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Introduction de la Freebox, un modem innovant combinant Internet haut débit, téléphonie et télévision, posant les bases des offres triple play en France.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032806" y="885825"/>
            <a:ext cx="7060045" cy="1389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Notre Histoire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32806" y="2198375"/>
            <a:ext cx="7153843" cy="39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QUELQUES DATES ...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958576" y="514350"/>
            <a:ext cx="12370847" cy="8743950"/>
            <a:chOff x="0" y="0"/>
            <a:chExt cx="4233113" cy="29920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33113" cy="2992045"/>
            </a:xfrm>
            <a:custGeom>
              <a:avLst/>
              <a:gdLst/>
              <a:ahLst/>
              <a:cxnLst/>
              <a:rect r="r" b="b" t="t" l="l"/>
              <a:pathLst>
                <a:path h="2992045" w="4233113">
                  <a:moveTo>
                    <a:pt x="3129" y="0"/>
                  </a:moveTo>
                  <a:lnTo>
                    <a:pt x="4229984" y="0"/>
                  </a:lnTo>
                  <a:cubicBezTo>
                    <a:pt x="4231712" y="0"/>
                    <a:pt x="4233113" y="1401"/>
                    <a:pt x="4233113" y="3129"/>
                  </a:cubicBezTo>
                  <a:lnTo>
                    <a:pt x="4233113" y="2988916"/>
                  </a:lnTo>
                  <a:cubicBezTo>
                    <a:pt x="4233113" y="2989745"/>
                    <a:pt x="4232783" y="2990541"/>
                    <a:pt x="4232196" y="2991128"/>
                  </a:cubicBezTo>
                  <a:cubicBezTo>
                    <a:pt x="4231610" y="2991715"/>
                    <a:pt x="4230814" y="2992045"/>
                    <a:pt x="4229984" y="2992045"/>
                  </a:cubicBezTo>
                  <a:lnTo>
                    <a:pt x="3129" y="2992045"/>
                  </a:lnTo>
                  <a:cubicBezTo>
                    <a:pt x="2299" y="2992045"/>
                    <a:pt x="1503" y="2991715"/>
                    <a:pt x="916" y="2991128"/>
                  </a:cubicBezTo>
                  <a:cubicBezTo>
                    <a:pt x="330" y="2990541"/>
                    <a:pt x="0" y="2989745"/>
                    <a:pt x="0" y="2988916"/>
                  </a:cubicBezTo>
                  <a:lnTo>
                    <a:pt x="0" y="3129"/>
                  </a:lnTo>
                  <a:cubicBezTo>
                    <a:pt x="0" y="2299"/>
                    <a:pt x="330" y="1503"/>
                    <a:pt x="916" y="916"/>
                  </a:cubicBezTo>
                  <a:cubicBezTo>
                    <a:pt x="1503" y="330"/>
                    <a:pt x="2299" y="0"/>
                    <a:pt x="3129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33113" cy="3030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14350" y="3233935"/>
            <a:ext cx="7122836" cy="6538715"/>
            <a:chOff x="0" y="0"/>
            <a:chExt cx="1269105" cy="116503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69105" cy="1165030"/>
            </a:xfrm>
            <a:custGeom>
              <a:avLst/>
              <a:gdLst/>
              <a:ahLst/>
              <a:cxnLst/>
              <a:rect r="r" b="b" t="t" l="l"/>
              <a:pathLst>
                <a:path h="1165030" w="1269105">
                  <a:moveTo>
                    <a:pt x="5435" y="0"/>
                  </a:moveTo>
                  <a:lnTo>
                    <a:pt x="1263670" y="0"/>
                  </a:lnTo>
                  <a:cubicBezTo>
                    <a:pt x="1266672" y="0"/>
                    <a:pt x="1269105" y="2433"/>
                    <a:pt x="1269105" y="5435"/>
                  </a:cubicBezTo>
                  <a:lnTo>
                    <a:pt x="1269105" y="1159595"/>
                  </a:lnTo>
                  <a:cubicBezTo>
                    <a:pt x="1269105" y="1161036"/>
                    <a:pt x="1268532" y="1162419"/>
                    <a:pt x="1267513" y="1163438"/>
                  </a:cubicBezTo>
                  <a:cubicBezTo>
                    <a:pt x="1266494" y="1164457"/>
                    <a:pt x="1265112" y="1165030"/>
                    <a:pt x="1263670" y="1165030"/>
                  </a:cubicBezTo>
                  <a:lnTo>
                    <a:pt x="5435" y="1165030"/>
                  </a:lnTo>
                  <a:cubicBezTo>
                    <a:pt x="3993" y="1165030"/>
                    <a:pt x="2611" y="1164457"/>
                    <a:pt x="1592" y="1163438"/>
                  </a:cubicBezTo>
                  <a:cubicBezTo>
                    <a:pt x="573" y="1162419"/>
                    <a:pt x="0" y="1161036"/>
                    <a:pt x="0" y="1159595"/>
                  </a:cubicBezTo>
                  <a:lnTo>
                    <a:pt x="0" y="5435"/>
                  </a:lnTo>
                  <a:cubicBezTo>
                    <a:pt x="0" y="3993"/>
                    <a:pt x="573" y="2611"/>
                    <a:pt x="1592" y="1592"/>
                  </a:cubicBezTo>
                  <a:cubicBezTo>
                    <a:pt x="2611" y="573"/>
                    <a:pt x="3993" y="0"/>
                    <a:pt x="5435" y="0"/>
                  </a:cubicBezTo>
                  <a:close/>
                </a:path>
              </a:pathLst>
            </a:custGeom>
            <a:blipFill>
              <a:blip r:embed="rId2"/>
              <a:stretch>
                <a:fillRect l="-18892" t="0" r="-18892" b="0"/>
              </a:stretch>
            </a:blipFill>
          </p:spPr>
        </p:sp>
      </p:grpSp>
      <p:sp>
        <p:nvSpPr>
          <p:cNvPr name="TextBox 7" id="7"/>
          <p:cNvSpPr txBox="true"/>
          <p:nvPr/>
        </p:nvSpPr>
        <p:spPr>
          <a:xfrm rot="0">
            <a:off x="1028700" y="2650674"/>
            <a:ext cx="5064123" cy="4308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b="true" sz="2400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INTÉGRITÉ &amp; TRANSPARENCE !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989608" y="6696682"/>
            <a:ext cx="3777375" cy="21018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Construire des relations solides fondées sur la confiance et la collaboration.</a:t>
            </a:r>
          </a:p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Cultiver une intégrité sans compromis dans tout ce que nous entreprenons.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637186" y="1652262"/>
            <a:ext cx="7129798" cy="34540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02"/>
              </a:lnSpc>
            </a:pPr>
            <a:r>
              <a:rPr lang="en-US" sz="581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“S’engager pleinement pour des solutions qui font la différence.”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5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16860546" y="-42358"/>
            <a:ext cx="1469812" cy="1469812"/>
            <a:chOff x="0" y="0"/>
            <a:chExt cx="812800" cy="8128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6336" y="0"/>
                  </a:moveTo>
                  <a:lnTo>
                    <a:pt x="786464" y="0"/>
                  </a:lnTo>
                  <a:cubicBezTo>
                    <a:pt x="793448" y="0"/>
                    <a:pt x="800147" y="2775"/>
                    <a:pt x="805086" y="7714"/>
                  </a:cubicBezTo>
                  <a:cubicBezTo>
                    <a:pt x="810025" y="12653"/>
                    <a:pt x="812800" y="19352"/>
                    <a:pt x="812800" y="26336"/>
                  </a:cubicBezTo>
                  <a:lnTo>
                    <a:pt x="812800" y="786464"/>
                  </a:lnTo>
                  <a:cubicBezTo>
                    <a:pt x="812800" y="793448"/>
                    <a:pt x="810025" y="800147"/>
                    <a:pt x="805086" y="805086"/>
                  </a:cubicBezTo>
                  <a:cubicBezTo>
                    <a:pt x="800147" y="810025"/>
                    <a:pt x="793448" y="812800"/>
                    <a:pt x="786464" y="812800"/>
                  </a:cubicBezTo>
                  <a:lnTo>
                    <a:pt x="26336" y="812800"/>
                  </a:lnTo>
                  <a:cubicBezTo>
                    <a:pt x="19352" y="812800"/>
                    <a:pt x="12653" y="810025"/>
                    <a:pt x="7714" y="805086"/>
                  </a:cubicBezTo>
                  <a:cubicBezTo>
                    <a:pt x="2775" y="800147"/>
                    <a:pt x="0" y="793448"/>
                    <a:pt x="0" y="786464"/>
                  </a:cubicBezTo>
                  <a:lnTo>
                    <a:pt x="0" y="26336"/>
                  </a:lnTo>
                  <a:cubicBezTo>
                    <a:pt x="0" y="19352"/>
                    <a:pt x="2775" y="12653"/>
                    <a:pt x="7714" y="7714"/>
                  </a:cubicBezTo>
                  <a:cubicBezTo>
                    <a:pt x="12653" y="2775"/>
                    <a:pt x="19352" y="0"/>
                    <a:pt x="26336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6" id="1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14350" y="514350"/>
            <a:ext cx="3580551" cy="9258300"/>
            <a:chOff x="0" y="0"/>
            <a:chExt cx="554721" cy="1434353"/>
          </a:xfrm>
        </p:grpSpPr>
        <p:sp>
          <p:nvSpPr>
            <p:cNvPr name="Freeform 3" id="3"/>
            <p:cNvSpPr/>
            <p:nvPr/>
          </p:nvSpPr>
          <p:spPr>
            <a:xfrm flipH="true" flipV="false" rot="0">
              <a:off x="0" y="0"/>
              <a:ext cx="554721" cy="1434353"/>
            </a:xfrm>
            <a:custGeom>
              <a:avLst/>
              <a:gdLst/>
              <a:ahLst/>
              <a:cxnLst/>
              <a:rect r="r" b="b" t="t" l="l"/>
              <a:pathLst>
                <a:path h="1434353" w="554721">
                  <a:moveTo>
                    <a:pt x="554721" y="0"/>
                  </a:moveTo>
                  <a:lnTo>
                    <a:pt x="0" y="0"/>
                  </a:lnTo>
                  <a:lnTo>
                    <a:pt x="0" y="1434353"/>
                  </a:lnTo>
                  <a:lnTo>
                    <a:pt x="554721" y="1434353"/>
                  </a:lnTo>
                  <a:close/>
                </a:path>
              </a:pathLst>
            </a:custGeom>
            <a:blipFill>
              <a:blip r:embed="rId2"/>
              <a:stretch>
                <a:fillRect l="-3736" t="0" r="-68536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6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2667233" y="1028700"/>
            <a:ext cx="3347354" cy="8201086"/>
            <a:chOff x="0" y="0"/>
            <a:chExt cx="828385" cy="2029561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28385" cy="2029561"/>
            </a:xfrm>
            <a:custGeom>
              <a:avLst/>
              <a:gdLst/>
              <a:ahLst/>
              <a:cxnLst/>
              <a:rect r="r" b="b" t="t" l="l"/>
              <a:pathLst>
                <a:path h="2029561" w="828385">
                  <a:moveTo>
                    <a:pt x="11564" y="0"/>
                  </a:moveTo>
                  <a:lnTo>
                    <a:pt x="816821" y="0"/>
                  </a:lnTo>
                  <a:cubicBezTo>
                    <a:pt x="823208" y="0"/>
                    <a:pt x="828385" y="5177"/>
                    <a:pt x="828385" y="11564"/>
                  </a:cubicBezTo>
                  <a:lnTo>
                    <a:pt x="828385" y="2017997"/>
                  </a:lnTo>
                  <a:cubicBezTo>
                    <a:pt x="828385" y="2021064"/>
                    <a:pt x="827167" y="2024005"/>
                    <a:pt x="824998" y="2026174"/>
                  </a:cubicBezTo>
                  <a:cubicBezTo>
                    <a:pt x="822830" y="2028343"/>
                    <a:pt x="819888" y="2029561"/>
                    <a:pt x="816821" y="2029561"/>
                  </a:cubicBezTo>
                  <a:lnTo>
                    <a:pt x="11564" y="2029561"/>
                  </a:lnTo>
                  <a:cubicBezTo>
                    <a:pt x="5177" y="2029561"/>
                    <a:pt x="0" y="2024384"/>
                    <a:pt x="0" y="2017997"/>
                  </a:cubicBezTo>
                  <a:lnTo>
                    <a:pt x="0" y="11564"/>
                  </a:lnTo>
                  <a:cubicBezTo>
                    <a:pt x="0" y="8497"/>
                    <a:pt x="1218" y="5556"/>
                    <a:pt x="3387" y="3387"/>
                  </a:cubicBezTo>
                  <a:cubicBezTo>
                    <a:pt x="5556" y="1218"/>
                    <a:pt x="8497" y="0"/>
                    <a:pt x="11564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28385" cy="20676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2977885" y="2034821"/>
            <a:ext cx="2783200" cy="362889"/>
            <a:chOff x="0" y="0"/>
            <a:chExt cx="3710933" cy="483852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483852" cy="483852"/>
            </a:xfrm>
            <a:custGeom>
              <a:avLst/>
              <a:gdLst/>
              <a:ahLst/>
              <a:cxnLst/>
              <a:rect r="r" b="b" t="t" l="l"/>
              <a:pathLst>
                <a:path h="483852" w="483852">
                  <a:moveTo>
                    <a:pt x="0" y="0"/>
                  </a:moveTo>
                  <a:lnTo>
                    <a:pt x="483852" y="0"/>
                  </a:lnTo>
                  <a:lnTo>
                    <a:pt x="483852" y="483852"/>
                  </a:lnTo>
                  <a:lnTo>
                    <a:pt x="0" y="483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5" id="15"/>
            <p:cNvSpPr txBox="true"/>
            <p:nvPr/>
          </p:nvSpPr>
          <p:spPr>
            <a:xfrm rot="0">
              <a:off x="748095" y="-17434"/>
              <a:ext cx="2962838" cy="478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2E4033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Autonomie</a:t>
              </a:r>
            </a:p>
          </p:txBody>
        </p:sp>
      </p:grpSp>
      <p:grpSp>
        <p:nvGrpSpPr>
          <p:cNvPr name="Group 16" id="16"/>
          <p:cNvGrpSpPr/>
          <p:nvPr/>
        </p:nvGrpSpPr>
        <p:grpSpPr>
          <a:xfrm rot="0">
            <a:off x="2977885" y="2664998"/>
            <a:ext cx="2783200" cy="362889"/>
            <a:chOff x="0" y="0"/>
            <a:chExt cx="3710933" cy="48385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483852" cy="483852"/>
            </a:xfrm>
            <a:custGeom>
              <a:avLst/>
              <a:gdLst/>
              <a:ahLst/>
              <a:cxnLst/>
              <a:rect r="r" b="b" t="t" l="l"/>
              <a:pathLst>
                <a:path h="483852" w="483852">
                  <a:moveTo>
                    <a:pt x="0" y="0"/>
                  </a:moveTo>
                  <a:lnTo>
                    <a:pt x="483852" y="0"/>
                  </a:lnTo>
                  <a:lnTo>
                    <a:pt x="483852" y="483852"/>
                  </a:lnTo>
                  <a:lnTo>
                    <a:pt x="0" y="483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18" id="18"/>
            <p:cNvSpPr txBox="true"/>
            <p:nvPr/>
          </p:nvSpPr>
          <p:spPr>
            <a:xfrm rot="0">
              <a:off x="748095" y="-17434"/>
              <a:ext cx="2962838" cy="478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2E4033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Efficacité</a:t>
              </a:r>
            </a:p>
          </p:txBody>
        </p:sp>
      </p:grpSp>
      <p:grpSp>
        <p:nvGrpSpPr>
          <p:cNvPr name="Group 19" id="19"/>
          <p:cNvGrpSpPr/>
          <p:nvPr/>
        </p:nvGrpSpPr>
        <p:grpSpPr>
          <a:xfrm rot="0">
            <a:off x="2977885" y="3295176"/>
            <a:ext cx="2783200" cy="362889"/>
            <a:chOff x="0" y="0"/>
            <a:chExt cx="3710933" cy="483852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483852" cy="483852"/>
            </a:xfrm>
            <a:custGeom>
              <a:avLst/>
              <a:gdLst/>
              <a:ahLst/>
              <a:cxnLst/>
              <a:rect r="r" b="b" t="t" l="l"/>
              <a:pathLst>
                <a:path h="483852" w="483852">
                  <a:moveTo>
                    <a:pt x="0" y="0"/>
                  </a:moveTo>
                  <a:lnTo>
                    <a:pt x="483852" y="0"/>
                  </a:lnTo>
                  <a:lnTo>
                    <a:pt x="483852" y="483852"/>
                  </a:lnTo>
                  <a:lnTo>
                    <a:pt x="0" y="483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1" id="21"/>
            <p:cNvSpPr txBox="true"/>
            <p:nvPr/>
          </p:nvSpPr>
          <p:spPr>
            <a:xfrm rot="0">
              <a:off x="748095" y="-17434"/>
              <a:ext cx="2962838" cy="478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2E4033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Innovation</a:t>
              </a:r>
            </a:p>
          </p:txBody>
        </p:sp>
      </p:grpSp>
      <p:grpSp>
        <p:nvGrpSpPr>
          <p:cNvPr name="Group 22" id="22"/>
          <p:cNvGrpSpPr/>
          <p:nvPr/>
        </p:nvGrpSpPr>
        <p:grpSpPr>
          <a:xfrm rot="0">
            <a:off x="2977885" y="3925354"/>
            <a:ext cx="2783200" cy="362889"/>
            <a:chOff x="0" y="0"/>
            <a:chExt cx="3710933" cy="48385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483852" cy="483852"/>
            </a:xfrm>
            <a:custGeom>
              <a:avLst/>
              <a:gdLst/>
              <a:ahLst/>
              <a:cxnLst/>
              <a:rect r="r" b="b" t="t" l="l"/>
              <a:pathLst>
                <a:path h="483852" w="483852">
                  <a:moveTo>
                    <a:pt x="0" y="0"/>
                  </a:moveTo>
                  <a:lnTo>
                    <a:pt x="483852" y="0"/>
                  </a:lnTo>
                  <a:lnTo>
                    <a:pt x="483852" y="483852"/>
                  </a:lnTo>
                  <a:lnTo>
                    <a:pt x="0" y="483852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>
                <a:extLst>
                  <a:ext uri="{96DAC541-7B7A-43D3-8B79-37D633B846F1}">
                    <asvg:svgBlip xmlns:asvg="http://schemas.microsoft.com/office/drawing/2016/SVG/main" r:embed="rId4"/>
                  </a:ext>
                </a:extLst>
              </a:blip>
              <a:stretch>
                <a:fillRect l="0" t="0" r="0" b="0"/>
              </a:stretch>
            </a:blipFill>
          </p:spPr>
        </p:sp>
        <p:sp>
          <p:nvSpPr>
            <p:cNvPr name="TextBox 24" id="24"/>
            <p:cNvSpPr txBox="true"/>
            <p:nvPr/>
          </p:nvSpPr>
          <p:spPr>
            <a:xfrm rot="0">
              <a:off x="748095" y="-17434"/>
              <a:ext cx="2962838" cy="4783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800"/>
                </a:lnSpc>
              </a:pPr>
              <a:r>
                <a:rPr lang="en-US" sz="2000" b="true">
                  <a:solidFill>
                    <a:srgbClr val="2E4033"/>
                  </a:solidFill>
                  <a:latin typeface="Helvetica World Bold"/>
                  <a:ea typeface="Helvetica World Bold"/>
                  <a:cs typeface="Helvetica World Bold"/>
                  <a:sym typeface="Helvetica World Bold"/>
                </a:rPr>
                <a:t>Simplicité</a:t>
              </a: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6759914" y="5394326"/>
            <a:ext cx="4719179" cy="2806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Autonomie : Free Mobile encourage la prise d'initiative et la responsabilité individuelle au sein de ses équipes.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Efficacité : L'entreprise met un point d'honneur à optimiser ses processus pour offrir des services de qualité tout en maîtrisant les coûts.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2503222" y="5394326"/>
            <a:ext cx="4719179" cy="28066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Simplicité : Free Mobile s'attache à rendre ses offres et services compréhensibles et accessibles.</a:t>
            </a:r>
          </a:p>
          <a:p>
            <a:pPr algn="l">
              <a:lnSpc>
                <a:spcPts val="2800"/>
              </a:lnSpc>
            </a:pP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Innovation : L'innovation est au cœur de la stratégie de Free Mobile, qui cherche constamment à introduire de nouvelles technologies et à améliorer ses services.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6759914" y="914330"/>
            <a:ext cx="7060045" cy="1389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Nos Valeurs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6759914" y="2226880"/>
            <a:ext cx="8139796" cy="396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LES VALEURS FONDAMENTALES QUI NOUS GUIDENT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6759914" y="3518380"/>
            <a:ext cx="10499386" cy="749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​Free Mobile, en tant que filiale du groupe Iliad, est guidé par des valeurs fondamentales qui orientent ses actions et décisions.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2977885" y="6592033"/>
            <a:ext cx="2398692" cy="692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Les piliers de notre démarche.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308290" y="514350"/>
            <a:ext cx="12465360" cy="9258300"/>
            <a:chOff x="0" y="0"/>
            <a:chExt cx="3283058" cy="24384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283058" cy="2438400"/>
            </a:xfrm>
            <a:custGeom>
              <a:avLst/>
              <a:gdLst/>
              <a:ahLst/>
              <a:cxnLst/>
              <a:rect r="r" b="b" t="t" l="l"/>
              <a:pathLst>
                <a:path h="2438400" w="3283058">
                  <a:moveTo>
                    <a:pt x="3105" y="0"/>
                  </a:moveTo>
                  <a:lnTo>
                    <a:pt x="3279953" y="0"/>
                  </a:lnTo>
                  <a:cubicBezTo>
                    <a:pt x="3280776" y="0"/>
                    <a:pt x="3281566" y="327"/>
                    <a:pt x="3282148" y="910"/>
                  </a:cubicBezTo>
                  <a:cubicBezTo>
                    <a:pt x="3282731" y="1492"/>
                    <a:pt x="3283058" y="2282"/>
                    <a:pt x="3283058" y="3105"/>
                  </a:cubicBezTo>
                  <a:lnTo>
                    <a:pt x="3283058" y="2435295"/>
                  </a:lnTo>
                  <a:cubicBezTo>
                    <a:pt x="3283058" y="2437010"/>
                    <a:pt x="3281668" y="2438400"/>
                    <a:pt x="3279953" y="2438400"/>
                  </a:cubicBezTo>
                  <a:lnTo>
                    <a:pt x="3105" y="2438400"/>
                  </a:lnTo>
                  <a:cubicBezTo>
                    <a:pt x="2282" y="2438400"/>
                    <a:pt x="1492" y="2438073"/>
                    <a:pt x="910" y="2437491"/>
                  </a:cubicBezTo>
                  <a:cubicBezTo>
                    <a:pt x="327" y="2436908"/>
                    <a:pt x="0" y="2436118"/>
                    <a:pt x="0" y="2435295"/>
                  </a:cubicBezTo>
                  <a:lnTo>
                    <a:pt x="0" y="3105"/>
                  </a:lnTo>
                  <a:cubicBezTo>
                    <a:pt x="0" y="2282"/>
                    <a:pt x="327" y="1492"/>
                    <a:pt x="910" y="910"/>
                  </a:cubicBezTo>
                  <a:cubicBezTo>
                    <a:pt x="1492" y="327"/>
                    <a:pt x="2282" y="0"/>
                    <a:pt x="3105" y="0"/>
                  </a:cubicBezTo>
                  <a:close/>
                </a:path>
              </a:pathLst>
            </a:custGeom>
            <a:solidFill>
              <a:srgbClr val="F0F1F3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3283058" cy="2476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514350" y="4315754"/>
            <a:ext cx="3196874" cy="3199973"/>
            <a:chOff x="0" y="0"/>
            <a:chExt cx="791145" cy="79191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791145" cy="791912"/>
            </a:xfrm>
            <a:custGeom>
              <a:avLst/>
              <a:gdLst/>
              <a:ahLst/>
              <a:cxnLst/>
              <a:rect r="r" b="b" t="t" l="l"/>
              <a:pathLst>
                <a:path h="791912" w="791145">
                  <a:moveTo>
                    <a:pt x="12109" y="0"/>
                  </a:moveTo>
                  <a:lnTo>
                    <a:pt x="779037" y="0"/>
                  </a:lnTo>
                  <a:cubicBezTo>
                    <a:pt x="785724" y="0"/>
                    <a:pt x="791145" y="5421"/>
                    <a:pt x="791145" y="12109"/>
                  </a:cubicBezTo>
                  <a:lnTo>
                    <a:pt x="791145" y="779804"/>
                  </a:lnTo>
                  <a:cubicBezTo>
                    <a:pt x="791145" y="783015"/>
                    <a:pt x="789870" y="786095"/>
                    <a:pt x="787599" y="788366"/>
                  </a:cubicBezTo>
                  <a:cubicBezTo>
                    <a:pt x="785328" y="790637"/>
                    <a:pt x="782248" y="791912"/>
                    <a:pt x="779037" y="791912"/>
                  </a:cubicBezTo>
                  <a:lnTo>
                    <a:pt x="12109" y="791912"/>
                  </a:lnTo>
                  <a:cubicBezTo>
                    <a:pt x="5421" y="791912"/>
                    <a:pt x="0" y="786491"/>
                    <a:pt x="0" y="779804"/>
                  </a:cubicBezTo>
                  <a:lnTo>
                    <a:pt x="0" y="12109"/>
                  </a:lnTo>
                  <a:cubicBezTo>
                    <a:pt x="0" y="5421"/>
                    <a:pt x="5421" y="0"/>
                    <a:pt x="12109" y="0"/>
                  </a:cubicBezTo>
                  <a:close/>
                </a:path>
              </a:pathLst>
            </a:custGeom>
            <a:solidFill>
              <a:srgbClr val="758D7C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-38100"/>
              <a:ext cx="791145" cy="83001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4892399"/>
            <a:ext cx="6577244" cy="4365901"/>
            <a:chOff x="0" y="0"/>
            <a:chExt cx="1018987" cy="67639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018987" cy="676392"/>
            </a:xfrm>
            <a:custGeom>
              <a:avLst/>
              <a:gdLst/>
              <a:ahLst/>
              <a:cxnLst/>
              <a:rect r="r" b="b" t="t" l="l"/>
              <a:pathLst>
                <a:path h="676392" w="1018987">
                  <a:moveTo>
                    <a:pt x="0" y="0"/>
                  </a:moveTo>
                  <a:lnTo>
                    <a:pt x="1018987" y="0"/>
                  </a:lnTo>
                  <a:lnTo>
                    <a:pt x="1018987" y="676392"/>
                  </a:lnTo>
                  <a:lnTo>
                    <a:pt x="0" y="676392"/>
                  </a:lnTo>
                  <a:close/>
                </a:path>
              </a:pathLst>
            </a:custGeom>
            <a:blipFill>
              <a:blip r:embed="rId2"/>
              <a:stretch>
                <a:fillRect l="0" t="-185" r="0" b="-185"/>
              </a:stretch>
            </a:blip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7773650" y="-42358"/>
            <a:ext cx="556708" cy="556708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7</a:t>
              </a:r>
            </a:p>
          </p:txBody>
        </p:sp>
      </p:grpSp>
      <p:sp>
        <p:nvSpPr>
          <p:cNvPr name="TextBox 16" id="16"/>
          <p:cNvSpPr txBox="true"/>
          <p:nvPr/>
        </p:nvSpPr>
        <p:spPr>
          <a:xfrm rot="0">
            <a:off x="8507107" y="6224262"/>
            <a:ext cx="7539292" cy="1511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Nos services se distinguent par leur transparence tarifaire, l'absence d'engagement, et des offres adaptées à chaque profil d'utilisateur, garantissant une expérience mobile optimale et personnalisée.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8507107" y="3301215"/>
            <a:ext cx="7539292" cy="1130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​Free Mobile propose une gamme de services mobiles sans engagement, conçus pour répondre aux divers besoins de sa clientèle, ainsi que des biens.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507107" y="4627237"/>
            <a:ext cx="7539292" cy="13969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Exemples des forfaits : 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Forfait 2 €, Série Free, Forfait Free 5G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Exemples des biens :</a:t>
            </a:r>
          </a:p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Smartphones, Équipements Freebox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051305" y="885825"/>
            <a:ext cx="7060045" cy="138947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Nos Prestations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6051305" y="2237197"/>
            <a:ext cx="7153843" cy="3962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360"/>
              </a:lnSpc>
            </a:pPr>
            <a:r>
              <a:rPr lang="en-US" sz="24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DES SOLUTIONS ADAPTÉES À VOS BESOINS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514350" y="1892332"/>
            <a:ext cx="3540121" cy="18421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Une approche sur mesure pour des résultats durables.</a:t>
            </a:r>
          </a:p>
          <a:p>
            <a:pPr algn="l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Des prestations conçues pour répondre à vos besoins spécifiques.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8507107" y="7935586"/>
            <a:ext cx="7539292" cy="113029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Pour plus d’informations sur les services et biens offerts, vous pouvez nous contacter sur nos réseaux sociaux ou vous pouvez consulter notre site web.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000750" y="2000250"/>
            <a:ext cx="3143250" cy="3143250"/>
            <a:chOff x="0" y="0"/>
            <a:chExt cx="827852" cy="827852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827852" cy="827852"/>
            </a:xfrm>
            <a:custGeom>
              <a:avLst/>
              <a:gdLst/>
              <a:ahLst/>
              <a:cxnLst/>
              <a:rect r="r" b="b" t="t" l="l"/>
              <a:pathLst>
                <a:path h="827852" w="827852">
                  <a:moveTo>
                    <a:pt x="0" y="0"/>
                  </a:moveTo>
                  <a:lnTo>
                    <a:pt x="827852" y="0"/>
                  </a:lnTo>
                  <a:lnTo>
                    <a:pt x="827852" y="827852"/>
                  </a:lnTo>
                  <a:lnTo>
                    <a:pt x="0" y="827852"/>
                  </a:lnTo>
                  <a:close/>
                </a:path>
              </a:pathLst>
            </a:custGeom>
            <a:solidFill>
              <a:srgbClr val="1B660F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171450"/>
              <a:ext cx="827852" cy="999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319"/>
                </a:lnSpc>
              </a:pPr>
              <a:r>
                <a:rPr lang="en-US" b="true" sz="8799">
                  <a:solidFill>
                    <a:srgbClr val="FFFFFF"/>
                  </a:solidFill>
                  <a:latin typeface="Aileron Ultra-Bold"/>
                  <a:ea typeface="Aileron Ultra-Bold"/>
                  <a:cs typeface="Aileron Ultra-Bold"/>
                  <a:sym typeface="Aileron Ultra-Bold"/>
                </a:rPr>
                <a:t>S</a:t>
              </a: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-5400000">
            <a:off x="6039693" y="4480190"/>
            <a:ext cx="624367" cy="702253"/>
          </a:xfrm>
          <a:custGeom>
            <a:avLst/>
            <a:gdLst/>
            <a:ahLst/>
            <a:cxnLst/>
            <a:rect r="r" b="b" t="t" l="l"/>
            <a:pathLst>
              <a:path h="702253" w="624367">
                <a:moveTo>
                  <a:pt x="0" y="0"/>
                </a:moveTo>
                <a:lnTo>
                  <a:pt x="624367" y="0"/>
                </a:lnTo>
                <a:lnTo>
                  <a:pt x="624367" y="702253"/>
                </a:lnTo>
                <a:lnTo>
                  <a:pt x="0" y="702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1028700" y="2441919"/>
            <a:ext cx="4191000" cy="2118360"/>
            <a:chOff x="0" y="0"/>
            <a:chExt cx="5588000" cy="2824480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28575"/>
              <a:ext cx="5588000" cy="5907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640"/>
                </a:lnSpc>
              </a:pPr>
              <a:r>
                <a:rPr lang="en-US" b="true" sz="2800" spc="84">
                  <a:solidFill>
                    <a:srgbClr val="1B660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STRENGTHS (FORCES)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778087"/>
              <a:ext cx="5588000" cy="2046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Prix compétitifs.</a:t>
              </a:r>
            </a:p>
            <a:p>
              <a:pPr algn="r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Offres sans engagement. </a:t>
              </a:r>
            </a:p>
            <a:p>
              <a:pPr algn="r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Stratégie d’innovation.</a:t>
              </a:r>
            </a:p>
            <a:p>
              <a:pPr algn="r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Image de marque forte.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3068300" y="2213319"/>
            <a:ext cx="4191000" cy="2575560"/>
            <a:chOff x="0" y="0"/>
            <a:chExt cx="5588000" cy="3434080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-28575"/>
              <a:ext cx="5588000" cy="12003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b="true" sz="2800" spc="84">
                  <a:solidFill>
                    <a:srgbClr val="7ED957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WEAKNESSES (FAIBLESSES)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1387687"/>
              <a:ext cx="5588000" cy="2046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Couverture réseau incomplète.</a:t>
              </a:r>
            </a:p>
            <a:p>
              <a:pPr algn="l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Qualité du service client.</a:t>
              </a:r>
            </a:p>
            <a:p>
              <a:pPr algn="l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Dépendance à l’itinérance Orange.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05736" y="5498121"/>
            <a:ext cx="4613964" cy="2575560"/>
            <a:chOff x="0" y="0"/>
            <a:chExt cx="6151952" cy="3434080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28575"/>
              <a:ext cx="6151952" cy="12003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640"/>
                </a:lnSpc>
              </a:pPr>
              <a:r>
                <a:rPr lang="en-US" b="true" sz="2800" spc="84">
                  <a:solidFill>
                    <a:srgbClr val="7ED957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OPPORTUNITIES (OPPORTUNITÉS)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387687"/>
              <a:ext cx="6151952" cy="20463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Expansion de la 5G.</a:t>
              </a:r>
            </a:p>
            <a:p>
              <a:pPr algn="r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Développement de l’infrastructure.</a:t>
              </a:r>
            </a:p>
            <a:p>
              <a:pPr algn="r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Internationalisation.</a:t>
              </a:r>
            </a:p>
            <a:p>
              <a:pPr algn="r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Partenariats &amp; diversification.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3068300" y="5531459"/>
            <a:ext cx="4191000" cy="2508885"/>
            <a:chOff x="0" y="0"/>
            <a:chExt cx="5588000" cy="3345180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28575"/>
              <a:ext cx="5588000" cy="59076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640"/>
                </a:lnSpc>
              </a:pPr>
              <a:r>
                <a:rPr lang="en-US" b="true" sz="2800" spc="84">
                  <a:solidFill>
                    <a:srgbClr val="1B660F"/>
                  </a:solidFill>
                  <a:latin typeface="Aileron Bold"/>
                  <a:ea typeface="Aileron Bold"/>
                  <a:cs typeface="Aileron Bold"/>
                  <a:sym typeface="Aileron Bold"/>
                </a:rPr>
                <a:t>THREATS (MENACES)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778087"/>
              <a:ext cx="5588000" cy="256709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Concurrence accrue.</a:t>
              </a:r>
            </a:p>
            <a:p>
              <a:pPr algn="l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Saturation du marché.</a:t>
              </a:r>
            </a:p>
            <a:p>
              <a:pPr algn="l">
                <a:lnSpc>
                  <a:spcPts val="3080"/>
                </a:lnSpc>
              </a:pPr>
              <a:r>
                <a:rPr lang="en-US" sz="2200" spc="33">
                  <a:solidFill>
                    <a:srgbClr val="191919"/>
                  </a:solidFill>
                  <a:latin typeface="Aileron"/>
                  <a:ea typeface="Aileron"/>
                  <a:cs typeface="Aileron"/>
                  <a:sym typeface="Aileron"/>
                </a:rPr>
                <a:t>Problèmes techniques et réputation.</a:t>
              </a:r>
            </a:p>
            <a:p>
              <a:pPr algn="l">
                <a:lnSpc>
                  <a:spcPts val="3080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6000750" y="5143500"/>
            <a:ext cx="3143250" cy="3143250"/>
            <a:chOff x="0" y="0"/>
            <a:chExt cx="827852" cy="82785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27852" cy="827852"/>
            </a:xfrm>
            <a:custGeom>
              <a:avLst/>
              <a:gdLst/>
              <a:ahLst/>
              <a:cxnLst/>
              <a:rect r="r" b="b" t="t" l="l"/>
              <a:pathLst>
                <a:path h="827852" w="827852">
                  <a:moveTo>
                    <a:pt x="0" y="0"/>
                  </a:moveTo>
                  <a:lnTo>
                    <a:pt x="827852" y="0"/>
                  </a:lnTo>
                  <a:lnTo>
                    <a:pt x="827852" y="827852"/>
                  </a:lnTo>
                  <a:lnTo>
                    <a:pt x="0" y="827852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171450"/>
              <a:ext cx="827852" cy="999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319"/>
                </a:lnSpc>
              </a:pPr>
              <a:r>
                <a:rPr lang="en-US" b="true" sz="8799">
                  <a:solidFill>
                    <a:srgbClr val="FFFFFF"/>
                  </a:solidFill>
                  <a:latin typeface="Aileron Ultra-Bold"/>
                  <a:ea typeface="Aileron Ultra-Bold"/>
                  <a:cs typeface="Aileron Ultra-Bold"/>
                  <a:sym typeface="Aileron Ultra-Bold"/>
                </a:rPr>
                <a:t>O</a:t>
              </a:r>
            </a:p>
          </p:txBody>
        </p:sp>
      </p:grpSp>
      <p:sp>
        <p:nvSpPr>
          <p:cNvPr name="Freeform 21" id="21"/>
          <p:cNvSpPr/>
          <p:nvPr/>
        </p:nvSpPr>
        <p:spPr>
          <a:xfrm flipH="false" flipV="false" rot="-10800000">
            <a:off x="8519633" y="7584497"/>
            <a:ext cx="624367" cy="702253"/>
          </a:xfrm>
          <a:custGeom>
            <a:avLst/>
            <a:gdLst/>
            <a:ahLst/>
            <a:cxnLst/>
            <a:rect r="r" b="b" t="t" l="l"/>
            <a:pathLst>
              <a:path h="702253" w="624367">
                <a:moveTo>
                  <a:pt x="0" y="0"/>
                </a:moveTo>
                <a:lnTo>
                  <a:pt x="624367" y="0"/>
                </a:lnTo>
                <a:lnTo>
                  <a:pt x="624367" y="702253"/>
                </a:lnTo>
                <a:lnTo>
                  <a:pt x="0" y="702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2" id="22"/>
          <p:cNvGrpSpPr/>
          <p:nvPr/>
        </p:nvGrpSpPr>
        <p:grpSpPr>
          <a:xfrm rot="0">
            <a:off x="9144000" y="2000250"/>
            <a:ext cx="3143250" cy="3143250"/>
            <a:chOff x="0" y="0"/>
            <a:chExt cx="827852" cy="827852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827852" cy="827852"/>
            </a:xfrm>
            <a:custGeom>
              <a:avLst/>
              <a:gdLst/>
              <a:ahLst/>
              <a:cxnLst/>
              <a:rect r="r" b="b" t="t" l="l"/>
              <a:pathLst>
                <a:path h="827852" w="827852">
                  <a:moveTo>
                    <a:pt x="0" y="0"/>
                  </a:moveTo>
                  <a:lnTo>
                    <a:pt x="827852" y="0"/>
                  </a:lnTo>
                  <a:lnTo>
                    <a:pt x="827852" y="827852"/>
                  </a:lnTo>
                  <a:lnTo>
                    <a:pt x="0" y="827852"/>
                  </a:lnTo>
                  <a:close/>
                </a:path>
              </a:pathLst>
            </a:custGeom>
            <a:solidFill>
              <a:srgbClr val="7ED957"/>
            </a:soli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171450"/>
              <a:ext cx="827852" cy="999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319"/>
                </a:lnSpc>
              </a:pPr>
              <a:r>
                <a:rPr lang="en-US" b="true" sz="8799">
                  <a:solidFill>
                    <a:srgbClr val="FFFFFF"/>
                  </a:solidFill>
                  <a:latin typeface="Aileron Ultra-Bold"/>
                  <a:ea typeface="Aileron Ultra-Bold"/>
                  <a:cs typeface="Aileron Ultra-Bold"/>
                  <a:sym typeface="Aileron Ultra-Bold"/>
                </a:rPr>
                <a:t>W</a:t>
              </a:r>
            </a:p>
          </p:txBody>
        </p:sp>
      </p:grpSp>
      <p:sp>
        <p:nvSpPr>
          <p:cNvPr name="Freeform 25" id="25"/>
          <p:cNvSpPr/>
          <p:nvPr/>
        </p:nvSpPr>
        <p:spPr>
          <a:xfrm flipH="false" flipV="false" rot="0">
            <a:off x="9144000" y="2000250"/>
            <a:ext cx="624367" cy="702253"/>
          </a:xfrm>
          <a:custGeom>
            <a:avLst/>
            <a:gdLst/>
            <a:ahLst/>
            <a:cxnLst/>
            <a:rect r="r" b="b" t="t" l="l"/>
            <a:pathLst>
              <a:path h="702253" w="624367">
                <a:moveTo>
                  <a:pt x="0" y="0"/>
                </a:moveTo>
                <a:lnTo>
                  <a:pt x="624367" y="0"/>
                </a:lnTo>
                <a:lnTo>
                  <a:pt x="624367" y="702253"/>
                </a:lnTo>
                <a:lnTo>
                  <a:pt x="0" y="702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26" id="26"/>
          <p:cNvGrpSpPr/>
          <p:nvPr/>
        </p:nvGrpSpPr>
        <p:grpSpPr>
          <a:xfrm rot="0">
            <a:off x="9144000" y="5143500"/>
            <a:ext cx="3143250" cy="3143250"/>
            <a:chOff x="0" y="0"/>
            <a:chExt cx="827852" cy="827852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827852" cy="827852"/>
            </a:xfrm>
            <a:custGeom>
              <a:avLst/>
              <a:gdLst/>
              <a:ahLst/>
              <a:cxnLst/>
              <a:rect r="r" b="b" t="t" l="l"/>
              <a:pathLst>
                <a:path h="827852" w="827852">
                  <a:moveTo>
                    <a:pt x="0" y="0"/>
                  </a:moveTo>
                  <a:lnTo>
                    <a:pt x="827852" y="0"/>
                  </a:lnTo>
                  <a:lnTo>
                    <a:pt x="827852" y="827852"/>
                  </a:lnTo>
                  <a:lnTo>
                    <a:pt x="0" y="827852"/>
                  </a:lnTo>
                  <a:close/>
                </a:path>
              </a:pathLst>
            </a:custGeom>
            <a:solidFill>
              <a:srgbClr val="1B660F"/>
            </a:soli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171450"/>
              <a:ext cx="827852" cy="99930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2319"/>
                </a:lnSpc>
              </a:pPr>
              <a:r>
                <a:rPr lang="en-US" b="true" sz="8799">
                  <a:solidFill>
                    <a:srgbClr val="FFFFFF"/>
                  </a:solidFill>
                  <a:latin typeface="Aileron Ultra-Bold"/>
                  <a:ea typeface="Aileron Ultra-Bold"/>
                  <a:cs typeface="Aileron Ultra-Bold"/>
                  <a:sym typeface="Aileron Ultra-Bold"/>
                </a:rPr>
                <a:t>T</a:t>
              </a: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5400000">
            <a:off x="11623940" y="5104557"/>
            <a:ext cx="624367" cy="702253"/>
          </a:xfrm>
          <a:custGeom>
            <a:avLst/>
            <a:gdLst/>
            <a:ahLst/>
            <a:cxnLst/>
            <a:rect r="r" b="b" t="t" l="l"/>
            <a:pathLst>
              <a:path h="702253" w="624367">
                <a:moveTo>
                  <a:pt x="0" y="0"/>
                </a:moveTo>
                <a:lnTo>
                  <a:pt x="624367" y="0"/>
                </a:lnTo>
                <a:lnTo>
                  <a:pt x="624367" y="702253"/>
                </a:lnTo>
                <a:lnTo>
                  <a:pt x="0" y="70225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0" id="30"/>
          <p:cNvSpPr txBox="true"/>
          <p:nvPr/>
        </p:nvSpPr>
        <p:spPr>
          <a:xfrm rot="0">
            <a:off x="1028700" y="457512"/>
            <a:ext cx="6543675" cy="13903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517"/>
              </a:lnSpc>
            </a:pPr>
            <a:r>
              <a:rPr lang="en-US" sz="7512" spc="-247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Analyse SWOT </a:t>
            </a:r>
          </a:p>
        </p:txBody>
      </p:sp>
      <p:grpSp>
        <p:nvGrpSpPr>
          <p:cNvPr name="Group 31" id="31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32" id="32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33" id="33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11</a:t>
              </a:r>
            </a:p>
          </p:txBody>
        </p:sp>
      </p:grpSp>
      <p:sp>
        <p:nvSpPr>
          <p:cNvPr name="TextBox 34" id="34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843287" y="631841"/>
            <a:ext cx="12370847" cy="8743950"/>
            <a:chOff x="0" y="0"/>
            <a:chExt cx="4233113" cy="299204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233113" cy="2992045"/>
            </a:xfrm>
            <a:custGeom>
              <a:avLst/>
              <a:gdLst/>
              <a:ahLst/>
              <a:cxnLst/>
              <a:rect r="r" b="b" t="t" l="l"/>
              <a:pathLst>
                <a:path h="2992045" w="4233113">
                  <a:moveTo>
                    <a:pt x="3129" y="0"/>
                  </a:moveTo>
                  <a:lnTo>
                    <a:pt x="4229984" y="0"/>
                  </a:lnTo>
                  <a:cubicBezTo>
                    <a:pt x="4231712" y="0"/>
                    <a:pt x="4233113" y="1401"/>
                    <a:pt x="4233113" y="3129"/>
                  </a:cubicBezTo>
                  <a:lnTo>
                    <a:pt x="4233113" y="2988916"/>
                  </a:lnTo>
                  <a:cubicBezTo>
                    <a:pt x="4233113" y="2989745"/>
                    <a:pt x="4232783" y="2990541"/>
                    <a:pt x="4232196" y="2991128"/>
                  </a:cubicBezTo>
                  <a:cubicBezTo>
                    <a:pt x="4231610" y="2991715"/>
                    <a:pt x="4230814" y="2992045"/>
                    <a:pt x="4229984" y="2992045"/>
                  </a:cubicBezTo>
                  <a:lnTo>
                    <a:pt x="3129" y="2992045"/>
                  </a:lnTo>
                  <a:cubicBezTo>
                    <a:pt x="2299" y="2992045"/>
                    <a:pt x="1503" y="2991715"/>
                    <a:pt x="916" y="2991128"/>
                  </a:cubicBezTo>
                  <a:cubicBezTo>
                    <a:pt x="330" y="2990541"/>
                    <a:pt x="0" y="2989745"/>
                    <a:pt x="0" y="2988916"/>
                  </a:cubicBezTo>
                  <a:lnTo>
                    <a:pt x="0" y="3129"/>
                  </a:lnTo>
                  <a:cubicBezTo>
                    <a:pt x="0" y="2299"/>
                    <a:pt x="330" y="1503"/>
                    <a:pt x="916" y="916"/>
                  </a:cubicBezTo>
                  <a:cubicBezTo>
                    <a:pt x="1503" y="330"/>
                    <a:pt x="2299" y="0"/>
                    <a:pt x="3129" y="0"/>
                  </a:cubicBezTo>
                  <a:close/>
                </a:path>
              </a:pathLst>
            </a:custGeom>
            <a:solidFill>
              <a:srgbClr val="C3CDC8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233113" cy="303014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2843287" y="3707372"/>
            <a:ext cx="6185424" cy="5668418"/>
            <a:chOff x="0" y="0"/>
            <a:chExt cx="1271290" cy="116503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271290" cy="1165030"/>
            </a:xfrm>
            <a:custGeom>
              <a:avLst/>
              <a:gdLst/>
              <a:ahLst/>
              <a:cxnLst/>
              <a:rect r="r" b="b" t="t" l="l"/>
              <a:pathLst>
                <a:path h="1165030" w="1271290">
                  <a:moveTo>
                    <a:pt x="6258" y="0"/>
                  </a:moveTo>
                  <a:lnTo>
                    <a:pt x="1265031" y="0"/>
                  </a:lnTo>
                  <a:cubicBezTo>
                    <a:pt x="1268488" y="0"/>
                    <a:pt x="1271290" y="2802"/>
                    <a:pt x="1271290" y="6258"/>
                  </a:cubicBezTo>
                  <a:lnTo>
                    <a:pt x="1271290" y="1158771"/>
                  </a:lnTo>
                  <a:cubicBezTo>
                    <a:pt x="1271290" y="1162228"/>
                    <a:pt x="1268488" y="1165030"/>
                    <a:pt x="1265031" y="1165030"/>
                  </a:cubicBezTo>
                  <a:lnTo>
                    <a:pt x="6258" y="1165030"/>
                  </a:lnTo>
                  <a:cubicBezTo>
                    <a:pt x="2802" y="1165030"/>
                    <a:pt x="0" y="1162228"/>
                    <a:pt x="0" y="1158771"/>
                  </a:cubicBezTo>
                  <a:lnTo>
                    <a:pt x="0" y="6258"/>
                  </a:lnTo>
                  <a:cubicBezTo>
                    <a:pt x="0" y="2802"/>
                    <a:pt x="2802" y="0"/>
                    <a:pt x="6258" y="0"/>
                  </a:cubicBezTo>
                  <a:close/>
                </a:path>
              </a:pathLst>
            </a:custGeom>
            <a:blipFill>
              <a:blip r:embed="rId2"/>
              <a:stretch>
                <a:fillRect l="0" t="-4560" r="0" b="-456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7773650" y="9772650"/>
            <a:ext cx="556708" cy="556708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69533" y="0"/>
                  </a:moveTo>
                  <a:lnTo>
                    <a:pt x="743267" y="0"/>
                  </a:lnTo>
                  <a:cubicBezTo>
                    <a:pt x="761708" y="0"/>
                    <a:pt x="779394" y="7326"/>
                    <a:pt x="792434" y="20366"/>
                  </a:cubicBezTo>
                  <a:cubicBezTo>
                    <a:pt x="805474" y="33406"/>
                    <a:pt x="812800" y="51092"/>
                    <a:pt x="812800" y="69533"/>
                  </a:cubicBezTo>
                  <a:lnTo>
                    <a:pt x="812800" y="743267"/>
                  </a:lnTo>
                  <a:cubicBezTo>
                    <a:pt x="812800" y="761708"/>
                    <a:pt x="805474" y="779394"/>
                    <a:pt x="792434" y="792434"/>
                  </a:cubicBezTo>
                  <a:cubicBezTo>
                    <a:pt x="779394" y="805474"/>
                    <a:pt x="761708" y="812800"/>
                    <a:pt x="743267" y="812800"/>
                  </a:cubicBezTo>
                  <a:lnTo>
                    <a:pt x="69533" y="812800"/>
                  </a:lnTo>
                  <a:cubicBezTo>
                    <a:pt x="51092" y="812800"/>
                    <a:pt x="33406" y="805474"/>
                    <a:pt x="20366" y="792434"/>
                  </a:cubicBezTo>
                  <a:cubicBezTo>
                    <a:pt x="7326" y="779394"/>
                    <a:pt x="0" y="761708"/>
                    <a:pt x="0" y="743267"/>
                  </a:cubicBezTo>
                  <a:lnTo>
                    <a:pt x="0" y="69533"/>
                  </a:lnTo>
                  <a:cubicBezTo>
                    <a:pt x="0" y="51092"/>
                    <a:pt x="7326" y="33406"/>
                    <a:pt x="20366" y="20366"/>
                  </a:cubicBezTo>
                  <a:cubicBezTo>
                    <a:pt x="33406" y="7326"/>
                    <a:pt x="51092" y="0"/>
                    <a:pt x="69533" y="0"/>
                  </a:cubicBezTo>
                  <a:close/>
                </a:path>
              </a:pathLst>
            </a:custGeom>
            <a:solidFill>
              <a:srgbClr val="EAEEEC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  <a:r>
                <a:rPr lang="en-US" sz="1900">
                  <a:solidFill>
                    <a:srgbClr val="000000"/>
                  </a:solidFill>
                  <a:latin typeface="Helvetica World"/>
                  <a:ea typeface="Helvetica World"/>
                  <a:cs typeface="Helvetica World"/>
                  <a:sym typeface="Helvetica World"/>
                </a:rPr>
                <a:t>8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6860546" y="-42358"/>
            <a:ext cx="1469812" cy="1469812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26336" y="0"/>
                  </a:moveTo>
                  <a:lnTo>
                    <a:pt x="786464" y="0"/>
                  </a:lnTo>
                  <a:cubicBezTo>
                    <a:pt x="793448" y="0"/>
                    <a:pt x="800147" y="2775"/>
                    <a:pt x="805086" y="7714"/>
                  </a:cubicBezTo>
                  <a:cubicBezTo>
                    <a:pt x="810025" y="12653"/>
                    <a:pt x="812800" y="19352"/>
                    <a:pt x="812800" y="26336"/>
                  </a:cubicBezTo>
                  <a:lnTo>
                    <a:pt x="812800" y="786464"/>
                  </a:lnTo>
                  <a:cubicBezTo>
                    <a:pt x="812800" y="793448"/>
                    <a:pt x="810025" y="800147"/>
                    <a:pt x="805086" y="805086"/>
                  </a:cubicBezTo>
                  <a:cubicBezTo>
                    <a:pt x="800147" y="810025"/>
                    <a:pt x="793448" y="812800"/>
                    <a:pt x="786464" y="812800"/>
                  </a:cubicBezTo>
                  <a:lnTo>
                    <a:pt x="26336" y="812800"/>
                  </a:lnTo>
                  <a:cubicBezTo>
                    <a:pt x="19352" y="812800"/>
                    <a:pt x="12653" y="810025"/>
                    <a:pt x="7714" y="805086"/>
                  </a:cubicBezTo>
                  <a:cubicBezTo>
                    <a:pt x="2775" y="800147"/>
                    <a:pt x="0" y="793448"/>
                    <a:pt x="0" y="786464"/>
                  </a:cubicBezTo>
                  <a:lnTo>
                    <a:pt x="0" y="26336"/>
                  </a:lnTo>
                  <a:cubicBezTo>
                    <a:pt x="0" y="19352"/>
                    <a:pt x="2775" y="12653"/>
                    <a:pt x="7714" y="7714"/>
                  </a:cubicBezTo>
                  <a:cubicBezTo>
                    <a:pt x="12653" y="2775"/>
                    <a:pt x="19352" y="0"/>
                    <a:pt x="26336" y="0"/>
                  </a:cubicBezTo>
                  <a:close/>
                </a:path>
              </a:pathLst>
            </a:custGeom>
            <a:solidFill>
              <a:srgbClr val="2E4033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60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989608" y="6696682"/>
            <a:ext cx="3777375" cy="1044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ÉCONOMIQUE</a:t>
            </a:r>
          </a:p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ÉCOLOGIQUE</a:t>
            </a:r>
          </a:p>
          <a:p>
            <a:pPr algn="r">
              <a:lnSpc>
                <a:spcPts val="2800"/>
              </a:lnSpc>
            </a:pPr>
            <a:r>
              <a:rPr lang="en-US" sz="2000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SOCIAL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7365631" y="1652262"/>
            <a:ext cx="7552762" cy="1739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02"/>
              </a:lnSpc>
            </a:pPr>
            <a:r>
              <a:rPr lang="en-US" sz="5812" b="true">
                <a:solidFill>
                  <a:srgbClr val="000000"/>
                </a:solidFill>
                <a:latin typeface="Helvetica World Bold"/>
                <a:ea typeface="Helvetica World Bold"/>
                <a:cs typeface="Helvetica World Bold"/>
                <a:sym typeface="Helvetica World Bold"/>
              </a:rPr>
              <a:t>Retombées positives &amp; negatives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14350" y="9886796"/>
            <a:ext cx="3826560" cy="28134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2342"/>
              </a:lnSpc>
            </a:pPr>
            <a:r>
              <a:rPr lang="en-US" sz="1673">
                <a:solidFill>
                  <a:srgbClr val="000000"/>
                </a:solidFill>
                <a:latin typeface="Helvetica World"/>
                <a:ea typeface="Helvetica World"/>
                <a:cs typeface="Helvetica World"/>
                <a:sym typeface="Helvetica World"/>
              </a:rPr>
              <a:t>V1.1   I   Rapport   I   Mars 2025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DAGiu-uqqS0</dc:identifier>
  <dcterms:modified xsi:type="dcterms:W3CDTF">2011-08-01T06:04:30Z</dcterms:modified>
  <cp:revision>1</cp:revision>
  <dc:title>Présentation FREE Mobile</dc:title>
</cp:coreProperties>
</file>

<file path=docProps/thumbnail.jpeg>
</file>